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_rels/slideMaster1.xml.rels" ContentType="application/vnd.openxmlformats-package.relationships+xml"/>
  <Override PartName="/ppt/theme/theme1.xml" ContentType="application/vnd.openxmlformats-officedocument.theme+xml"/>
  <Override PartName="/ppt/media/image9.png" ContentType="image/png"/>
  <Override PartName="/ppt/media/image1.png" ContentType="image/png"/>
  <Override PartName="/ppt/media/image2.png" ContentType="image/png"/>
  <Override PartName="/ppt/media/image3.png" ContentType="image/png"/>
  <Override PartName="/ppt/media/image4.png" ContentType="image/png"/>
  <Override PartName="/ppt/media/image5.png" ContentType="image/png"/>
  <Override PartName="/ppt/media/image6.png" ContentType="image/png"/>
  <Override PartName="/ppt/media/image7.png" ContentType="image/png"/>
  <Override PartName="/ppt/media/image8.png" ContentType="image/png"/>
  <Override PartName="/ppt/media/image10.png" ContentType="image/png"/>
  <Override PartName="/ppt/media/image11.png" ContentType="image/png"/>
  <Override PartName="/ppt/media/image12.png" ContentType="image/png"/>
  <Override PartName="/ppt/media/image13.png" ContentType="image/png"/>
  <Override PartName="/ppt/media/image14.png" ContentType="image/png"/>
  <Override PartName="/ppt/media/image15.png" ContentType="image/png"/>
  <Override PartName="/ppt/media/image16.png" ContentType="image/png"/>
  <Override PartName="/ppt/media/image17.png" ContentType="image/png"/>
  <Override PartName="/ppt/media/image18.png" ContentType="image/png"/>
  <Override PartName="/ppt/media/image19.png" ContentType="image/png"/>
  <Override PartName="/ppt/media/image20.png" ContentType="image/png"/>
  <Override PartName="/ppt/media/image21.png" ContentType="image/png"/>
  <Override PartName="/ppt/media/image22.png" ContentType="image/png"/>
  <Override PartName="/ppt/media/image23.png" ContentType="image/png"/>
  <Override PartName="/ppt/media/image24.png" ContentType="image/png"/>
  <Override PartName="/ppt/media/image25.png" ContentType="image/png"/>
  <Override PartName="/ppt/media/image26.png" ContentType="image/png"/>
  <Override PartName="/ppt/media/image27.png" ContentType="image/png"/>
  <Override PartName="/ppt/media/image28.png" ContentType="image/png"/>
  <Override PartName="/ppt/media/image29.png" ContentType="image/png"/>
  <Override PartName="/ppt/media/image30.png" ContentType="image/png"/>
  <Override PartName="/ppt/media/image31.png" ContentType="image/png"/>
  <Override PartName="/ppt/media/image32.png" ContentType="image/png"/>
  <Override PartName="/ppt/media/image33.png" ContentType="image/png"/>
  <Override PartName="/ppt/media/image34.png" ContentType="image/png"/>
  <Override PartName="/ppt/media/image35.png" ContentType="image/png"/>
  <Override PartName="/ppt/media/image36.png" ContentType="image/png"/>
  <Override PartName="/ppt/media/image37.png" ContentType="image/png"/>
  <Override PartName="/ppt/media/image38.png" ContentType="image/png"/>
  <Override PartName="/ppt/media/image39.png" ContentType="image/png"/>
  <Override PartName="/ppt/media/image40.png" ContentType="image/png"/>
  <Override PartName="/ppt/media/image41.png" ContentType="image/png"/>
  <Override PartName="/ppt/media/image42.png" ContentType="image/png"/>
  <Override PartName="/ppt/media/image43.png" ContentType="image/png"/>
  <Override PartName="/ppt/media/image44.jpeg" ContentType="image/jpeg"/>
  <Override PartName="/ppt/media/image45.png" ContentType="image/png"/>
  <Override PartName="/ppt/media/image46.png" ContentType="image/png"/>
  <Override PartName="/ppt/media/image47.png" ContentType="image/png"/>
  <Override PartName="/ppt/media/image48.png" ContentType="image/png"/>
  <Override PartName="/ppt/media/image49.png" ContentType="image/png"/>
  <Override PartName="/ppt/media/image50.png" ContentType="image/png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_rels/presentation.xml.rels" ContentType="application/vnd.openxmlformats-package.relationships+xml"/>
  <Override PartName="/ppt/slides/slide26.xml" ContentType="application/vnd.openxmlformats-officedocument.presentationml.slide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21.xml" ContentType="application/vnd.openxmlformats-officedocument.presentationml.slide+xml"/>
  <Override PartName="/ppt/slides/slide4.xml" ContentType="application/vnd.openxmlformats-officedocument.presentationml.slide+xml"/>
  <Override PartName="/ppt/slides/slide22.xml" ContentType="application/vnd.openxmlformats-officedocument.presentationml.slide+xml"/>
  <Override PartName="/ppt/slides/slide5.xml" ContentType="application/vnd.openxmlformats-officedocument.presentationml.slide+xml"/>
  <Override PartName="/ppt/slides/slide23.xml" ContentType="application/vnd.openxmlformats-officedocument.presentationml.slide+xml"/>
  <Override PartName="/ppt/slides/slide6.xml" ContentType="application/vnd.openxmlformats-officedocument.presentationml.slide+xml"/>
  <Override PartName="/ppt/slides/slide24.xml" ContentType="application/vnd.openxmlformats-officedocument.presentationml.slide+xml"/>
  <Override PartName="/ppt/slides/slide7.xml" ContentType="application/vnd.openxmlformats-officedocument.presentationml.slide+xml"/>
  <Override PartName="/ppt/slides/slide25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_rels/slide9.xml.rels" ContentType="application/vnd.openxmlformats-package.relationships+xml"/>
  <Override PartName="/ppt/slides/_rels/slide35.xml.rels" ContentType="application/vnd.openxmlformats-package.relationships+xml"/>
  <Override PartName="/ppt/slides/_rels/slide1.xml.rels" ContentType="application/vnd.openxmlformats-package.relationships+xml"/>
  <Override PartName="/ppt/slides/_rels/slide36.xml.rels" ContentType="application/vnd.openxmlformats-package.relationships+xml"/>
  <Override PartName="/ppt/slides/_rels/slide2.xml.rels" ContentType="application/vnd.openxmlformats-package.relationships+xml"/>
  <Override PartName="/ppt/slides/_rels/slide37.xml.rels" ContentType="application/vnd.openxmlformats-package.relationships+xml"/>
  <Override PartName="/ppt/slides/_rels/slide3.xml.rels" ContentType="application/vnd.openxmlformats-package.relationships+xml"/>
  <Override PartName="/ppt/slides/_rels/slide38.xml.rels" ContentType="application/vnd.openxmlformats-package.relationships+xml"/>
  <Override PartName="/ppt/slides/_rels/slide4.xml.rels" ContentType="application/vnd.openxmlformats-package.relationships+xml"/>
  <Override PartName="/ppt/slides/_rels/slide39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slides/_rels/slide17.xml.rels" ContentType="application/vnd.openxmlformats-package.relationships+xml"/>
  <Override PartName="/ppt/slides/_rels/slide18.xml.rels" ContentType="application/vnd.openxmlformats-package.relationships+xml"/>
  <Override PartName="/ppt/slides/_rels/slide19.xml.rels" ContentType="application/vnd.openxmlformats-package.relationships+xml"/>
  <Override PartName="/ppt/slides/_rels/slide20.xml.rels" ContentType="application/vnd.openxmlformats-package.relationships+xml"/>
  <Override PartName="/ppt/slides/_rels/slide21.xml.rels" ContentType="application/vnd.openxmlformats-package.relationships+xml"/>
  <Override PartName="/ppt/slides/_rels/slide22.xml.rels" ContentType="application/vnd.openxmlformats-package.relationships+xml"/>
  <Override PartName="/ppt/slides/_rels/slide23.xml.rels" ContentType="application/vnd.openxmlformats-package.relationships+xml"/>
  <Override PartName="/ppt/slides/_rels/slide24.xml.rels" ContentType="application/vnd.openxmlformats-package.relationships+xml"/>
  <Override PartName="/ppt/slides/_rels/slide25.xml.rels" ContentType="application/vnd.openxmlformats-package.relationships+xml"/>
  <Override PartName="/ppt/slides/_rels/slide26.xml.rels" ContentType="application/vnd.openxmlformats-package.relationships+xml"/>
  <Override PartName="/ppt/slides/_rels/slide27.xml.rels" ContentType="application/vnd.openxmlformats-package.relationships+xml"/>
  <Override PartName="/ppt/slides/_rels/slide28.xml.rels" ContentType="application/vnd.openxmlformats-package.relationships+xml"/>
  <Override PartName="/ppt/slides/_rels/slide29.xml.rels" ContentType="application/vnd.openxmlformats-package.relationships+xml"/>
  <Override PartName="/ppt/slides/_rels/slide30.xml.rels" ContentType="application/vnd.openxmlformats-package.relationships+xml"/>
  <Override PartName="/ppt/slides/_rels/slide31.xml.rels" ContentType="application/vnd.openxmlformats-package.relationships+xml"/>
  <Override PartName="/ppt/slides/_rels/slide32.xml.rels" ContentType="application/vnd.openxmlformats-package.relationships+xml"/>
  <Override PartName="/ppt/slides/_rels/slide33.xml.rels" ContentType="application/vnd.openxmlformats-package.relationships+xml"/>
  <Override PartName="/ppt/slides/_rels/slide34.xml.rels" ContentType="application/vnd.openxmlformats-package.relationships+xml"/>
  <Override PartName="/ppt/slides/_rels/slide40.xml.rels" ContentType="application/vnd.openxmlformats-package.relationships+xml"/>
  <Override PartName="/ppt/slides/_rels/slide41.xml.rels" ContentType="application/vnd.openxmlformats-package.relationships+xml"/>
  <Override PartName="/ppt/slides/_rels/slide42.xml.rels" ContentType="application/vnd.openxmlformats-package.relationships+xml"/>
  <Override PartName="/ppt/slides/_rels/slide43.xml.rels" ContentType="application/vnd.openxmlformats-package.relationships+xml"/>
  <Override PartName="/ppt/slides/_rels/slide44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</p:sldIdLst>
  <p:sldSz cx="9144000" cy="5143500"/>
  <p:notesSz cx="6858000" cy="91440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slide" Target="slides/slide26.xml"/><Relationship Id="rId29" Type="http://schemas.openxmlformats.org/officeDocument/2006/relationships/slide" Target="slides/slide27.xml"/><Relationship Id="rId30" Type="http://schemas.openxmlformats.org/officeDocument/2006/relationships/slide" Target="slides/slide28.xml"/><Relationship Id="rId31" Type="http://schemas.openxmlformats.org/officeDocument/2006/relationships/slide" Target="slides/slide29.xml"/><Relationship Id="rId32" Type="http://schemas.openxmlformats.org/officeDocument/2006/relationships/slide" Target="slides/slide30.xml"/><Relationship Id="rId33" Type="http://schemas.openxmlformats.org/officeDocument/2006/relationships/slide" Target="slides/slide31.xml"/><Relationship Id="rId34" Type="http://schemas.openxmlformats.org/officeDocument/2006/relationships/slide" Target="slides/slide32.xml"/><Relationship Id="rId35" Type="http://schemas.openxmlformats.org/officeDocument/2006/relationships/slide" Target="slides/slide33.xml"/><Relationship Id="rId36" Type="http://schemas.openxmlformats.org/officeDocument/2006/relationships/slide" Target="slides/slide34.xml"/><Relationship Id="rId37" Type="http://schemas.openxmlformats.org/officeDocument/2006/relationships/slide" Target="slides/slide35.xml"/><Relationship Id="rId38" Type="http://schemas.openxmlformats.org/officeDocument/2006/relationships/slide" Target="slides/slide36.xml"/><Relationship Id="rId39" Type="http://schemas.openxmlformats.org/officeDocument/2006/relationships/slide" Target="slides/slide37.xml"/><Relationship Id="rId40" Type="http://schemas.openxmlformats.org/officeDocument/2006/relationships/slide" Target="slides/slide38.xml"/><Relationship Id="rId41" Type="http://schemas.openxmlformats.org/officeDocument/2006/relationships/slide" Target="slides/slide39.xml"/><Relationship Id="rId42" Type="http://schemas.openxmlformats.org/officeDocument/2006/relationships/slide" Target="slides/slide40.xml"/><Relationship Id="rId43" Type="http://schemas.openxmlformats.org/officeDocument/2006/relationships/slide" Target="slides/slide41.xml"/><Relationship Id="rId44" Type="http://schemas.openxmlformats.org/officeDocument/2006/relationships/slide" Target="slides/slide42.xml"/><Relationship Id="rId45" Type="http://schemas.openxmlformats.org/officeDocument/2006/relationships/slide" Target="slides/slide43.xml"/><Relationship Id="rId46" Type="http://schemas.openxmlformats.org/officeDocument/2006/relationships/slide" Target="slides/slide44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311760" y="1265040"/>
            <a:ext cx="5942520" cy="20664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311760" y="1265040"/>
            <a:ext cx="5942520" cy="20664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311760" y="1265040"/>
            <a:ext cx="5942520" cy="20664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311760" y="1265040"/>
            <a:ext cx="5942520" cy="20664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311760" y="1265040"/>
            <a:ext cx="5942520" cy="9579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311760" y="1265040"/>
            <a:ext cx="5942520" cy="20664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311760" y="1265040"/>
            <a:ext cx="5942520" cy="20664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311760" y="1265040"/>
            <a:ext cx="5942520" cy="20664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311760" y="1265040"/>
            <a:ext cx="5942520" cy="20664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311760" y="1265040"/>
            <a:ext cx="5942520" cy="20664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311760" y="1265040"/>
            <a:ext cx="5942520" cy="20664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 type="body"/>
          </p:nvPr>
        </p:nvSpPr>
        <p:spPr>
          <a:xfrm>
            <a:off x="323964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 type="body"/>
          </p:nvPr>
        </p:nvSpPr>
        <p:spPr>
          <a:xfrm>
            <a:off x="602208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 type="body"/>
          </p:nvPr>
        </p:nvSpPr>
        <p:spPr>
          <a:xfrm>
            <a:off x="602208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 type="body"/>
          </p:nvPr>
        </p:nvSpPr>
        <p:spPr>
          <a:xfrm>
            <a:off x="323964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 type="body"/>
          </p:nvPr>
        </p:nvSpPr>
        <p:spPr>
          <a:xfrm>
            <a:off x="45720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Relationship Id="rId9" Type="http://schemas.openxmlformats.org/officeDocument/2006/relationships/slideLayout" Target="../slideLayouts/slideLayout1.xml"/><Relationship Id="rId10" Type="http://schemas.openxmlformats.org/officeDocument/2006/relationships/slideLayout" Target="../slideLayouts/slideLayout2.xml"/><Relationship Id="rId11" Type="http://schemas.openxmlformats.org/officeDocument/2006/relationships/slideLayout" Target="../slideLayouts/slideLayout3.xml"/><Relationship Id="rId12" Type="http://schemas.openxmlformats.org/officeDocument/2006/relationships/slideLayout" Target="../slideLayouts/slideLayout4.xml"/><Relationship Id="rId13" Type="http://schemas.openxmlformats.org/officeDocument/2006/relationships/slideLayout" Target="../slideLayouts/slideLayout5.xml"/><Relationship Id="rId14" Type="http://schemas.openxmlformats.org/officeDocument/2006/relationships/slideLayout" Target="../slideLayouts/slideLayout6.xml"/><Relationship Id="rId15" Type="http://schemas.openxmlformats.org/officeDocument/2006/relationships/slideLayout" Target="../slideLayouts/slideLayout7.xml"/><Relationship Id="rId16" Type="http://schemas.openxmlformats.org/officeDocument/2006/relationships/slideLayout" Target="../slideLayouts/slideLayout8.xml"/><Relationship Id="rId17" Type="http://schemas.openxmlformats.org/officeDocument/2006/relationships/slideLayout" Target="../slideLayouts/slideLayout9.xml"/><Relationship Id="rId18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1.xml"/><Relationship Id="rId20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311760" y="1265040"/>
            <a:ext cx="5942520" cy="2066400"/>
          </a:xfrm>
          <a:prstGeom prst="rect">
            <a:avLst/>
          </a:prstGeom>
        </p:spPr>
        <p:txBody>
          <a:bodyPr tIns="91440" bIns="91440" anchor="b">
            <a:normAutofit/>
          </a:bodyPr>
          <a:p>
            <a:r>
              <a:rPr b="0" lang="ru-RU" sz="5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Для правки текста заголовка щёлкните мышью</a:t>
            </a:r>
            <a:endParaRPr b="0" lang="ru-RU" sz="5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1" name="Google Shape;12;p2" descr=""/>
          <p:cNvPicPr/>
          <p:nvPr/>
        </p:nvPicPr>
        <p:blipFill>
          <a:blip r:embed="rId2"/>
          <a:stretch/>
        </p:blipFill>
        <p:spPr>
          <a:xfrm>
            <a:off x="7968240" y="304920"/>
            <a:ext cx="870480" cy="325800"/>
          </a:xfrm>
          <a:prstGeom prst="rect">
            <a:avLst/>
          </a:prstGeom>
          <a:ln>
            <a:noFill/>
          </a:ln>
        </p:spPr>
      </p:pic>
      <p:pic>
        <p:nvPicPr>
          <p:cNvPr id="2" name="Google Shape;13;p2" descr=""/>
          <p:cNvPicPr/>
          <p:nvPr/>
        </p:nvPicPr>
        <p:blipFill>
          <a:blip r:embed="rId3"/>
          <a:stretch/>
        </p:blipFill>
        <p:spPr>
          <a:xfrm>
            <a:off x="7437240" y="2767320"/>
            <a:ext cx="1706400" cy="1729080"/>
          </a:xfrm>
          <a:prstGeom prst="rect">
            <a:avLst/>
          </a:prstGeom>
          <a:ln>
            <a:noFill/>
          </a:ln>
        </p:spPr>
      </p:pic>
      <p:pic>
        <p:nvPicPr>
          <p:cNvPr id="3" name="Google Shape;14;p2" descr=""/>
          <p:cNvPicPr/>
          <p:nvPr/>
        </p:nvPicPr>
        <p:blipFill>
          <a:blip r:embed="rId4"/>
          <a:stretch/>
        </p:blipFill>
        <p:spPr>
          <a:xfrm>
            <a:off x="0" y="4014000"/>
            <a:ext cx="9143640" cy="1129320"/>
          </a:xfrm>
          <a:prstGeom prst="rect">
            <a:avLst/>
          </a:prstGeom>
          <a:ln>
            <a:noFill/>
          </a:ln>
        </p:spPr>
      </p:pic>
      <p:pic>
        <p:nvPicPr>
          <p:cNvPr id="4" name="Google Shape;15;p2" descr=""/>
          <p:cNvPicPr/>
          <p:nvPr/>
        </p:nvPicPr>
        <p:blipFill>
          <a:blip r:embed="rId5"/>
          <a:stretch/>
        </p:blipFill>
        <p:spPr>
          <a:xfrm>
            <a:off x="0" y="3940920"/>
            <a:ext cx="996120" cy="862920"/>
          </a:xfrm>
          <a:prstGeom prst="rect">
            <a:avLst/>
          </a:prstGeom>
          <a:ln>
            <a:noFill/>
          </a:ln>
        </p:spPr>
      </p:pic>
      <p:pic>
        <p:nvPicPr>
          <p:cNvPr id="5" name="Google Shape;16;p2" descr=""/>
          <p:cNvPicPr/>
          <p:nvPr/>
        </p:nvPicPr>
        <p:blipFill>
          <a:blip r:embed="rId6"/>
          <a:stretch/>
        </p:blipFill>
        <p:spPr>
          <a:xfrm rot="15835200">
            <a:off x="5835600" y="2297160"/>
            <a:ext cx="2518920" cy="1422360"/>
          </a:xfrm>
          <a:prstGeom prst="rect">
            <a:avLst/>
          </a:prstGeom>
          <a:ln>
            <a:noFill/>
          </a:ln>
        </p:spPr>
      </p:pic>
      <p:pic>
        <p:nvPicPr>
          <p:cNvPr id="6" name="Google Shape;17;p2" descr=""/>
          <p:cNvPicPr/>
          <p:nvPr/>
        </p:nvPicPr>
        <p:blipFill>
          <a:blip r:embed="rId7"/>
          <a:stretch/>
        </p:blipFill>
        <p:spPr>
          <a:xfrm>
            <a:off x="7968240" y="4651920"/>
            <a:ext cx="232200" cy="231480"/>
          </a:xfrm>
          <a:prstGeom prst="rect">
            <a:avLst/>
          </a:prstGeom>
          <a:ln>
            <a:noFill/>
          </a:ln>
        </p:spPr>
      </p:pic>
      <p:sp>
        <p:nvSpPr>
          <p:cNvPr id="7" name="CustomShape 2"/>
          <p:cNvSpPr/>
          <p:nvPr/>
        </p:nvSpPr>
        <p:spPr>
          <a:xfrm>
            <a:off x="8200800" y="4602240"/>
            <a:ext cx="996120" cy="3384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tIns="91440" bIns="91440"/>
          <a:p>
            <a:pPr>
              <a:lnSpc>
                <a:spcPct val="100000"/>
              </a:lnSpc>
            </a:pPr>
            <a:r>
              <a:rPr b="0" lang="ru-RU" sz="10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PT Serif"/>
                <a:ea typeface="PT Serif"/>
              </a:rPr>
              <a:t>@edu.ekb</a:t>
            </a:r>
            <a:endParaRPr b="0" lang="ru-RU" sz="1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8" name="Google Shape;19;p2" descr=""/>
          <p:cNvPicPr/>
          <p:nvPr/>
        </p:nvPicPr>
        <p:blipFill>
          <a:blip r:embed="rId8"/>
          <a:stretch/>
        </p:blipFill>
        <p:spPr>
          <a:xfrm>
            <a:off x="421200" y="304920"/>
            <a:ext cx="996120" cy="848520"/>
          </a:xfrm>
          <a:prstGeom prst="rect">
            <a:avLst/>
          </a:prstGeom>
          <a:ln>
            <a:noFill/>
          </a:ln>
        </p:spPr>
      </p:pic>
      <p:sp>
        <p:nvSpPr>
          <p:cNvPr id="9" name="PlaceHolder 3"/>
          <p:cNvSpPr>
            <a:spLocks noGrp="1"/>
          </p:cNvSpPr>
          <p:nvPr>
            <p:ph type="sldNum"/>
          </p:nvPr>
        </p:nvSpPr>
        <p:spPr>
          <a:xfrm>
            <a:off x="8556840" y="4749840"/>
            <a:ext cx="548280" cy="393120"/>
          </a:xfrm>
          <a:prstGeom prst="rect">
            <a:avLst/>
          </a:prstGeom>
        </p:spPr>
        <p:txBody>
          <a:bodyPr tIns="91440" bIns="91440">
            <a:normAutofit/>
          </a:bodyPr>
          <a:p>
            <a:pPr algn="r">
              <a:lnSpc>
                <a:spcPct val="100000"/>
              </a:lnSpc>
            </a:pPr>
            <a:fld id="{6F4BE143-5156-4F60-A4F4-5110FBB09A0B}" type="slidenum">
              <a:rPr b="0" lang="ru-RU" sz="1300" spc="-1" strike="noStrike">
                <a:solidFill>
                  <a:srgbClr val="443e3d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&lt;номер&gt;</a:t>
            </a:fld>
            <a:endParaRPr b="0" lang="ru-RU" sz="13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" name="PlaceHolder 4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Для правки структуры щёлкните мышью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Второй уровень структуры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Третий уровень структуры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Четвёртый уровень структуры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9"/>
    <p:sldLayoutId id="2147483650" r:id="rId10"/>
    <p:sldLayoutId id="2147483651" r:id="rId11"/>
    <p:sldLayoutId id="2147483652" r:id="rId12"/>
    <p:sldLayoutId id="2147483653" r:id="rId13"/>
    <p:sldLayoutId id="2147483654" r:id="rId14"/>
    <p:sldLayoutId id="2147483655" r:id="rId15"/>
    <p:sldLayoutId id="2147483656" r:id="rId16"/>
    <p:sldLayoutId id="2147483657" r:id="rId17"/>
    <p:sldLayoutId id="2147483658" r:id="rId18"/>
    <p:sldLayoutId id="2147483659" r:id="rId19"/>
    <p:sldLayoutId id="2147483660" r:id="rId20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hyperlink" Target="https://&#1077;&#1082;&#1072;&#1090;&#1077;&#1088;&#1080;&#1085;&#1073;&#1091;&#1088;&#1075;.&#1088;&#1092;/%D0%B6%D0%B8%D1%82%D0%B5%D0%BB%D1%8F%D0%BC/%D0%BE%D0%B1%D1%80%D0%B0%D0%B7%D0%BE%D0%B2%D0%B0%D0%BD%D0%B8%D0%B5/%D1%88%D0%BA%D0%BE%D0%BB%D1%8B/%D0%B4%D0%BE%D0%BA%D1%83%D0%BC%D0%B5%D0%BD%D1%82%D1%8B%D0%9E%D0%9E/%D1%82%D0%B5%D1%80%D1%80%D0%B8%D1%82%D0%BE%D1%80%D0%B8%D0%B8_%D0%BE%D0%BE" TargetMode="External"/><Relationship Id="rId2" Type="http://schemas.openxmlformats.org/officeDocument/2006/relationships/slideLayout" Target="../slideLayouts/slideLayout2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slideLayout" Target="../slideLayouts/slideLayout2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hyperlink" Target="http://www.gosuslugi.ru/" TargetMode="External"/><Relationship Id="rId2" Type="http://schemas.openxmlformats.org/officeDocument/2006/relationships/image" Target="../media/image9.png"/><Relationship Id="rId3" Type="http://schemas.openxmlformats.org/officeDocument/2006/relationships/slideLayout" Target="../slideLayouts/slideLayout2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0.png"/><Relationship Id="rId2" Type="http://schemas.openxmlformats.org/officeDocument/2006/relationships/image" Target="../media/image11.png"/><Relationship Id="rId3" Type="http://schemas.openxmlformats.org/officeDocument/2006/relationships/slideLayout" Target="../slideLayouts/slideLayout2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12.png"/><Relationship Id="rId2" Type="http://schemas.openxmlformats.org/officeDocument/2006/relationships/image" Target="../media/image13.png"/><Relationship Id="rId3" Type="http://schemas.openxmlformats.org/officeDocument/2006/relationships/slideLayout" Target="../slideLayouts/slideLayout2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14.png"/><Relationship Id="rId2" Type="http://schemas.openxmlformats.org/officeDocument/2006/relationships/image" Target="../media/image15.png"/><Relationship Id="rId3" Type="http://schemas.openxmlformats.org/officeDocument/2006/relationships/slideLayout" Target="../slideLayouts/slideLayout2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16.png"/><Relationship Id="rId2" Type="http://schemas.openxmlformats.org/officeDocument/2006/relationships/slideLayout" Target="../slideLayouts/slideLayout2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17.png"/><Relationship Id="rId2" Type="http://schemas.openxmlformats.org/officeDocument/2006/relationships/image" Target="../media/image18.png"/><Relationship Id="rId3" Type="http://schemas.openxmlformats.org/officeDocument/2006/relationships/slideLayout" Target="../slideLayouts/slideLayout2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19.png"/><Relationship Id="rId2" Type="http://schemas.openxmlformats.org/officeDocument/2006/relationships/slideLayout" Target="../slideLayouts/slideLayout2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20.png"/><Relationship Id="rId2" Type="http://schemas.openxmlformats.org/officeDocument/2006/relationships/slideLayout" Target="../slideLayouts/slideLayout2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21.png"/><Relationship Id="rId2" Type="http://schemas.openxmlformats.org/officeDocument/2006/relationships/slideLayout" Target="../slideLayouts/slideLayout2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22.png"/><Relationship Id="rId2" Type="http://schemas.openxmlformats.org/officeDocument/2006/relationships/slideLayout" Target="../slideLayouts/slideLayout2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image" Target="../media/image23.png"/><Relationship Id="rId2" Type="http://schemas.openxmlformats.org/officeDocument/2006/relationships/slideLayout" Target="../slideLayouts/slideLayout2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image" Target="../media/image24.png"/><Relationship Id="rId2" Type="http://schemas.openxmlformats.org/officeDocument/2006/relationships/slideLayout" Target="../slideLayouts/slideLayout2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image" Target="../media/image25.png"/><Relationship Id="rId2" Type="http://schemas.openxmlformats.org/officeDocument/2006/relationships/slideLayout" Target="../slideLayouts/slideLayout2.xml"/>
</Relationships>
</file>

<file path=ppt/slides/_rels/slide22.xml.rels><?xml version="1.0" encoding="UTF-8"?>
<Relationships xmlns="http://schemas.openxmlformats.org/package/2006/relationships"><Relationship Id="rId1" Type="http://schemas.openxmlformats.org/officeDocument/2006/relationships/image" Target="../media/image26.png"/><Relationship Id="rId2" Type="http://schemas.openxmlformats.org/officeDocument/2006/relationships/slideLayout" Target="../slideLayouts/slideLayout2.xml"/>
</Relationships>
</file>

<file path=ppt/slides/_rels/slide23.xml.rels><?xml version="1.0" encoding="UTF-8"?>
<Relationships xmlns="http://schemas.openxmlformats.org/package/2006/relationships"><Relationship Id="rId1" Type="http://schemas.openxmlformats.org/officeDocument/2006/relationships/image" Target="../media/image27.png"/><Relationship Id="rId2" Type="http://schemas.openxmlformats.org/officeDocument/2006/relationships/slideLayout" Target="../slideLayouts/slideLayout2.xml"/>
</Relationships>
</file>

<file path=ppt/slides/_rels/slide24.xml.rels><?xml version="1.0" encoding="UTF-8"?>
<Relationships xmlns="http://schemas.openxmlformats.org/package/2006/relationships"><Relationship Id="rId1" Type="http://schemas.openxmlformats.org/officeDocument/2006/relationships/image" Target="../media/image28.png"/><Relationship Id="rId2" Type="http://schemas.openxmlformats.org/officeDocument/2006/relationships/slideLayout" Target="../slideLayouts/slideLayout2.xml"/>
</Relationships>
</file>

<file path=ppt/slides/_rels/slide25.xml.rels><?xml version="1.0" encoding="UTF-8"?>
<Relationships xmlns="http://schemas.openxmlformats.org/package/2006/relationships"><Relationship Id="rId1" Type="http://schemas.openxmlformats.org/officeDocument/2006/relationships/image" Target="../media/image29.png"/><Relationship Id="rId2" Type="http://schemas.openxmlformats.org/officeDocument/2006/relationships/slideLayout" Target="../slideLayouts/slideLayout2.xml"/>
</Relationships>
</file>

<file path=ppt/slides/_rels/slide26.xml.rels><?xml version="1.0" encoding="UTF-8"?>
<Relationships xmlns="http://schemas.openxmlformats.org/package/2006/relationships"><Relationship Id="rId1" Type="http://schemas.openxmlformats.org/officeDocument/2006/relationships/image" Target="../media/image30.png"/><Relationship Id="rId2" Type="http://schemas.openxmlformats.org/officeDocument/2006/relationships/slideLayout" Target="../slideLayouts/slideLayout2.xml"/>
</Relationships>
</file>

<file path=ppt/slides/_rels/slide27.xml.rels><?xml version="1.0" encoding="UTF-8"?>
<Relationships xmlns="http://schemas.openxmlformats.org/package/2006/relationships"><Relationship Id="rId1" Type="http://schemas.openxmlformats.org/officeDocument/2006/relationships/image" Target="../media/image31.png"/><Relationship Id="rId2" Type="http://schemas.openxmlformats.org/officeDocument/2006/relationships/image" Target="../media/image32.png"/><Relationship Id="rId3" Type="http://schemas.openxmlformats.org/officeDocument/2006/relationships/slideLayout" Target="../slideLayouts/slideLayout2.xml"/>
</Relationships>
</file>

<file path=ppt/slides/_rels/slide28.xml.rels><?xml version="1.0" encoding="UTF-8"?>
<Relationships xmlns="http://schemas.openxmlformats.org/package/2006/relationships"><Relationship Id="rId1" Type="http://schemas.openxmlformats.org/officeDocument/2006/relationships/image" Target="../media/image33.png"/><Relationship Id="rId2" Type="http://schemas.openxmlformats.org/officeDocument/2006/relationships/slideLayout" Target="../slideLayouts/slideLayout2.xml"/>
</Relationships>
</file>

<file path=ppt/slides/_rels/slide29.xml.rels><?xml version="1.0" encoding="UTF-8"?>
<Relationships xmlns="http://schemas.openxmlformats.org/package/2006/relationships"><Relationship Id="rId1" Type="http://schemas.openxmlformats.org/officeDocument/2006/relationships/image" Target="../media/image34.png"/><Relationship Id="rId2" Type="http://schemas.openxmlformats.org/officeDocument/2006/relationships/slideLayout" Target="../slideLayouts/slideLayout2.xml"/>
</Relationships>
</file>

<file path=ppt/slides/_rels/slide30.xml.rels><?xml version="1.0" encoding="UTF-8"?>
<Relationships xmlns="http://schemas.openxmlformats.org/package/2006/relationships"><Relationship Id="rId1" Type="http://schemas.openxmlformats.org/officeDocument/2006/relationships/image" Target="../media/image35.png"/><Relationship Id="rId2" Type="http://schemas.openxmlformats.org/officeDocument/2006/relationships/slideLayout" Target="../slideLayouts/slideLayout2.xml"/>
</Relationships>
</file>

<file path=ppt/slides/_rels/slide31.xml.rels><?xml version="1.0" encoding="UTF-8"?>
<Relationships xmlns="http://schemas.openxmlformats.org/package/2006/relationships"><Relationship Id="rId1" Type="http://schemas.openxmlformats.org/officeDocument/2006/relationships/image" Target="../media/image36.png"/><Relationship Id="rId2" Type="http://schemas.openxmlformats.org/officeDocument/2006/relationships/slideLayout" Target="../slideLayouts/slideLayout2.xml"/>
</Relationships>
</file>

<file path=ppt/slides/_rels/slide32.xml.rels><?xml version="1.0" encoding="UTF-8"?>
<Relationships xmlns="http://schemas.openxmlformats.org/package/2006/relationships"><Relationship Id="rId1" Type="http://schemas.openxmlformats.org/officeDocument/2006/relationships/image" Target="../media/image37.png"/><Relationship Id="rId2" Type="http://schemas.openxmlformats.org/officeDocument/2006/relationships/slideLayout" Target="../slideLayouts/slideLayout2.xml"/>
</Relationships>
</file>

<file path=ppt/slides/_rels/slide33.xml.rels><?xml version="1.0" encoding="UTF-8"?>
<Relationships xmlns="http://schemas.openxmlformats.org/package/2006/relationships"><Relationship Id="rId1" Type="http://schemas.openxmlformats.org/officeDocument/2006/relationships/image" Target="../media/image38.png"/><Relationship Id="rId2" Type="http://schemas.openxmlformats.org/officeDocument/2006/relationships/slideLayout" Target="../slideLayouts/slideLayout2.xml"/>
</Relationships>
</file>

<file path=ppt/slides/_rels/slide34.xml.rels><?xml version="1.0" encoding="UTF-8"?>
<Relationships xmlns="http://schemas.openxmlformats.org/package/2006/relationships"><Relationship Id="rId1" Type="http://schemas.openxmlformats.org/officeDocument/2006/relationships/image" Target="../media/image39.png"/><Relationship Id="rId2" Type="http://schemas.openxmlformats.org/officeDocument/2006/relationships/slideLayout" Target="../slideLayouts/slideLayout2.xml"/>
</Relationships>
</file>

<file path=ppt/slides/_rels/slide35.xml.rels><?xml version="1.0" encoding="UTF-8"?>
<Relationships xmlns="http://schemas.openxmlformats.org/package/2006/relationships"><Relationship Id="rId1" Type="http://schemas.openxmlformats.org/officeDocument/2006/relationships/image" Target="../media/image40.png"/><Relationship Id="rId2" Type="http://schemas.openxmlformats.org/officeDocument/2006/relationships/image" Target="../media/image41.png"/><Relationship Id="rId3" Type="http://schemas.openxmlformats.org/officeDocument/2006/relationships/slideLayout" Target="../slideLayouts/slideLayout2.xml"/>
</Relationships>
</file>

<file path=ppt/slides/_rels/slide36.xml.rels><?xml version="1.0" encoding="UTF-8"?>
<Relationships xmlns="http://schemas.openxmlformats.org/package/2006/relationships"><Relationship Id="rId1" Type="http://schemas.openxmlformats.org/officeDocument/2006/relationships/image" Target="../media/image42.png"/><Relationship Id="rId2" Type="http://schemas.openxmlformats.org/officeDocument/2006/relationships/slideLayout" Target="../slideLayouts/slideLayout2.xml"/>
</Relationships>
</file>

<file path=ppt/slides/_rels/slide37.xml.rels><?xml version="1.0" encoding="UTF-8"?>
<Relationships xmlns="http://schemas.openxmlformats.org/package/2006/relationships"><Relationship Id="rId1" Type="http://schemas.openxmlformats.org/officeDocument/2006/relationships/image" Target="../media/image43.png"/><Relationship Id="rId2" Type="http://schemas.openxmlformats.org/officeDocument/2006/relationships/slideLayout" Target="../slideLayouts/slideLayout2.xml"/>
</Relationships>
</file>

<file path=ppt/slides/_rels/slide38.xml.rels><?xml version="1.0" encoding="UTF-8"?>
<Relationships xmlns="http://schemas.openxmlformats.org/package/2006/relationships"><Relationship Id="rId1" Type="http://schemas.openxmlformats.org/officeDocument/2006/relationships/image" Target="../media/image44.jpeg"/><Relationship Id="rId2" Type="http://schemas.openxmlformats.org/officeDocument/2006/relationships/slideLayout" Target="../slideLayouts/slideLayout2.xml"/>
</Relationships>
</file>

<file path=ppt/slides/_rels/slide39.xml.rels><?xml version="1.0" encoding="UTF-8"?>
<Relationships xmlns="http://schemas.openxmlformats.org/package/2006/relationships"><Relationship Id="rId1" Type="http://schemas.openxmlformats.org/officeDocument/2006/relationships/image" Target="../media/image45.png"/><Relationship Id="rId2" Type="http://schemas.openxmlformats.org/officeDocument/2006/relationships/slideLayout" Target="../slideLayouts/slideLayout2.xml"/>
</Relationships>
</file>

<file path=ppt/slides/_rels/slide40.xml.rels><?xml version="1.0" encoding="UTF-8"?>
<Relationships xmlns="http://schemas.openxmlformats.org/package/2006/relationships"><Relationship Id="rId1" Type="http://schemas.openxmlformats.org/officeDocument/2006/relationships/image" Target="../media/image46.png"/><Relationship Id="rId2" Type="http://schemas.openxmlformats.org/officeDocument/2006/relationships/slideLayout" Target="../slideLayouts/slideLayout2.xml"/>
</Relationships>
</file>

<file path=ppt/slides/_rels/slide41.xml.rels><?xml version="1.0" encoding="UTF-8"?>
<Relationships xmlns="http://schemas.openxmlformats.org/package/2006/relationships"><Relationship Id="rId1" Type="http://schemas.openxmlformats.org/officeDocument/2006/relationships/image" Target="../media/image47.png"/><Relationship Id="rId2" Type="http://schemas.openxmlformats.org/officeDocument/2006/relationships/slideLayout" Target="../slideLayouts/slideLayout2.xml"/>
</Relationships>
</file>

<file path=ppt/slides/_rels/slide42.xml.rels><?xml version="1.0" encoding="UTF-8"?>
<Relationships xmlns="http://schemas.openxmlformats.org/package/2006/relationships"><Relationship Id="rId1" Type="http://schemas.openxmlformats.org/officeDocument/2006/relationships/image" Target="../media/image48.png"/><Relationship Id="rId2" Type="http://schemas.openxmlformats.org/officeDocument/2006/relationships/slideLayout" Target="../slideLayouts/slideLayout2.xml"/>
</Relationships>
</file>

<file path=ppt/slides/_rels/slide43.xml.rels><?xml version="1.0" encoding="UTF-8"?>
<Relationships xmlns="http://schemas.openxmlformats.org/package/2006/relationships"><Relationship Id="rId1" Type="http://schemas.openxmlformats.org/officeDocument/2006/relationships/image" Target="../media/image49.png"/><Relationship Id="rId2" Type="http://schemas.openxmlformats.org/officeDocument/2006/relationships/slideLayout" Target="../slideLayouts/slideLayout2.xml"/>
</Relationships>
</file>

<file path=ppt/slides/_rels/slide44.xml.rels><?xml version="1.0" encoding="UTF-8"?>
<Relationships xmlns="http://schemas.openxmlformats.org/package/2006/relationships"><Relationship Id="rId1" Type="http://schemas.openxmlformats.org/officeDocument/2006/relationships/image" Target="../media/image50.png"/><Relationship Id="rId2" Type="http://schemas.openxmlformats.org/officeDocument/2006/relationships/slideLayout" Target="../slideLayouts/slideLayout2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Shape 1"/>
          <p:cNvSpPr txBox="1"/>
          <p:nvPr/>
        </p:nvSpPr>
        <p:spPr>
          <a:xfrm>
            <a:off x="508680" y="1887840"/>
            <a:ext cx="7867800" cy="1511280"/>
          </a:xfrm>
          <a:prstGeom prst="rect">
            <a:avLst/>
          </a:prstGeom>
          <a:noFill/>
          <a:ln>
            <a:noFill/>
          </a:ln>
        </p:spPr>
        <p:txBody>
          <a:bodyPr tIns="91440" bIns="91440" anchor="b"/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Подача заявлений</a:t>
            </a:r>
            <a:br/>
            <a:r>
              <a:rPr b="1" lang="ru-RU" sz="24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о предоставлении услуги </a:t>
            </a:r>
            <a:br/>
            <a:r>
              <a:rPr b="1" lang="ru-RU" sz="24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«Зачисление в образовательное учреждение»</a:t>
            </a:r>
            <a:br/>
            <a:r>
              <a:rPr b="1" lang="ru-RU" sz="24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с использованием федеральной портальной формы на Едином портале государственных и муниципальных услуг </a:t>
            </a:r>
            <a:endParaRPr b="0" lang="ru-RU" sz="2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8" name="TextShape 2"/>
          <p:cNvSpPr txBox="1"/>
          <p:nvPr/>
        </p:nvSpPr>
        <p:spPr>
          <a:xfrm>
            <a:off x="8556840" y="474984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algn="r">
              <a:lnSpc>
                <a:spcPct val="100000"/>
              </a:lnSpc>
            </a:pPr>
            <a:fld id="{9150C7B8-E086-4724-BF57-100B45FB24E9}" type="slidenum">
              <a:rPr b="0" lang="ru-RU" sz="1300" spc="-1" strike="noStrike">
                <a:solidFill>
                  <a:srgbClr val="443e3d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&lt;номер&gt;</a:t>
            </a:fld>
            <a:endParaRPr b="0" lang="ru-RU" sz="13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</p:cSld>
  <p:timing>
    <p:tnLst>
      <p:par>
        <p:cTn id="1" dur="indefinite" restart="never" nodeType="tmRoot">
          <p:childTnLst>
            <p:seq>
              <p:cTn id="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TextShape 1"/>
          <p:cNvSpPr txBox="1"/>
          <p:nvPr/>
        </p:nvSpPr>
        <p:spPr>
          <a:xfrm>
            <a:off x="1473480" y="570600"/>
            <a:ext cx="5942520" cy="601920"/>
          </a:xfrm>
          <a:prstGeom prst="rect">
            <a:avLst/>
          </a:prstGeom>
          <a:noFill/>
          <a:ln>
            <a:noFill/>
          </a:ln>
        </p:spPr>
        <p:txBody>
          <a:bodyPr tIns="91440" bIns="91440" anchor="b"/>
          <a:p>
            <a:pPr>
              <a:lnSpc>
                <a:spcPct val="100000"/>
              </a:lnSpc>
            </a:pPr>
            <a:r>
              <a:rPr b="1" lang="ru-RU" sz="25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Когда подавать заявление:</a:t>
            </a:r>
            <a:endParaRPr b="0" lang="ru-RU" sz="25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0" name="TextShape 2"/>
          <p:cNvSpPr txBox="1"/>
          <p:nvPr/>
        </p:nvSpPr>
        <p:spPr>
          <a:xfrm>
            <a:off x="394200" y="1351800"/>
            <a:ext cx="8302680" cy="30895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marL="285840" indent="-285480">
              <a:lnSpc>
                <a:spcPct val="100000"/>
              </a:lnSpc>
              <a:buClr>
                <a:srgbClr val="1c1466"/>
              </a:buClr>
              <a:buFont typeface="Arial"/>
              <a:buChar char="•"/>
            </a:pPr>
            <a:r>
              <a:rPr b="1" lang="ru-RU" sz="1400" spc="-1" strike="noStrike" u="sng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С 00:00 01.04.2022 до 23:59 30.06.2022 </a:t>
            </a: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– прием детей, зарегистрированных на территории, за которой закреплена конкретная образовательная организация, </a:t>
            </a:r>
            <a:r>
              <a:rPr b="1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в Академическом, Верх-Исетском, Ленинском, Кировском районах</a:t>
            </a: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 (имеющих постоянную или временную регистрацию на закрепленной территории), в том числе имеющих право на получение мест в муниципальных образовательных учреждениях в первоочередном порядке и имеющих право преимущественного зачисления;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85840" indent="-285480">
              <a:lnSpc>
                <a:spcPct val="100000"/>
              </a:lnSpc>
              <a:buClr>
                <a:srgbClr val="1c1466"/>
              </a:buClr>
              <a:buFont typeface="Arial"/>
              <a:buChar char="•"/>
            </a:pPr>
            <a:r>
              <a:rPr b="1" lang="ru-RU" sz="1400" spc="-1" strike="noStrike" u="sng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С 06:00 01.04.2022 до 23:59 30.06.2022 </a:t>
            </a: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– прием детей, зарегистрированных на территории, за которой закреплена конкретная образовательная организация, </a:t>
            </a:r>
            <a:r>
              <a:rPr b="1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в Орджоникидзевском и Чкаловском</a:t>
            </a: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, а также в Академическом, Верх-Исетском, Ленинском и Кировском районах (имеющих постоянную или временную регистрацию на закрепленной территории), в том числе имеющих право на получение мест в муниципальных образовательных учреждениях в первоочередном порядке и имеющих право преимущественного зачисления;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1" name="TextShape 3"/>
          <p:cNvSpPr txBox="1"/>
          <p:nvPr/>
        </p:nvSpPr>
        <p:spPr>
          <a:xfrm>
            <a:off x="8556840" y="474984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algn="r">
              <a:lnSpc>
                <a:spcPct val="100000"/>
              </a:lnSpc>
            </a:pPr>
            <a:fld id="{1D2EB6CA-CF33-426D-B5A8-A89D8CF53B58}" type="slidenum">
              <a:rPr b="0" lang="ru-RU" sz="1300" spc="-1" strike="noStrike">
                <a:solidFill>
                  <a:srgbClr val="443e3d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&lt;номер&gt;</a:t>
            </a:fld>
            <a:endParaRPr b="0" lang="ru-RU" sz="13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</p:cSld>
  <p:timing>
    <p:tnLst>
      <p:par>
        <p:cTn id="3" dur="indefinite" restart="never" nodeType="tmRoot">
          <p:childTnLst>
            <p:seq>
              <p:cTn id="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extShape 1"/>
          <p:cNvSpPr txBox="1"/>
          <p:nvPr/>
        </p:nvSpPr>
        <p:spPr>
          <a:xfrm>
            <a:off x="1473480" y="570600"/>
            <a:ext cx="5942520" cy="601920"/>
          </a:xfrm>
          <a:prstGeom prst="rect">
            <a:avLst/>
          </a:prstGeom>
          <a:noFill/>
          <a:ln>
            <a:noFill/>
          </a:ln>
        </p:spPr>
        <p:txBody>
          <a:bodyPr tIns="91440" bIns="91440" anchor="b"/>
          <a:p>
            <a:pPr>
              <a:lnSpc>
                <a:spcPct val="100000"/>
              </a:lnSpc>
            </a:pPr>
            <a:r>
              <a:rPr b="1" lang="ru-RU" sz="25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Когда подавать заявление:</a:t>
            </a:r>
            <a:endParaRPr b="0" lang="ru-RU" sz="25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3" name="TextShape 2"/>
          <p:cNvSpPr txBox="1"/>
          <p:nvPr/>
        </p:nvSpPr>
        <p:spPr>
          <a:xfrm>
            <a:off x="394200" y="1351800"/>
            <a:ext cx="8302680" cy="30895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marL="285840" indent="-285480">
              <a:lnSpc>
                <a:spcPct val="100000"/>
              </a:lnSpc>
              <a:buClr>
                <a:srgbClr val="1c1466"/>
              </a:buClr>
              <a:buFont typeface="Arial"/>
              <a:buChar char="•"/>
            </a:pPr>
            <a:r>
              <a:rPr b="1" lang="ru-RU" sz="1400" spc="-1" strike="noStrike" u="sng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С 07:00 01.04.2022 до 23:59 30.06.2022</a:t>
            </a: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– прием детей, зарегистрированных на территории, за которой закреплена конкретная образовательная организация, </a:t>
            </a:r>
            <a:r>
              <a:rPr b="1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в Железнодорожном и Октябрьском</a:t>
            </a: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, а также в Орджоникидзевском, Чкаловском, Академическом, Верх-Исетском, Ленинском, Кировском районах (имеющих постоянную или временную регистрацию на закрепленной территории), в том числе имеющих право на получение мест в муниципальных образовательных учреждениях в первоочередном порядке и имеющих право преимущественного зачисления;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85840" indent="-285480">
              <a:lnSpc>
                <a:spcPct val="100000"/>
              </a:lnSpc>
              <a:buClr>
                <a:srgbClr val="1c1466"/>
              </a:buClr>
              <a:buFont typeface="Arial"/>
              <a:buChar char="•"/>
            </a:pPr>
            <a:r>
              <a:rPr b="1" lang="ru-RU" sz="1400" spc="-1" strike="noStrike" u="sng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С 00:00 06.07.2022 до 23:59 05.09.2022 </a:t>
            </a: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- прием детей, не зарегистрированных на территории, за которой закреплена конкретная образовательная организация, в том числе имеющих право на получение мест в муниципальных образовательных учреждениях в первоочередном порядке и имеющих право преимущественного зачисления.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4" name="TextShape 3"/>
          <p:cNvSpPr txBox="1"/>
          <p:nvPr/>
        </p:nvSpPr>
        <p:spPr>
          <a:xfrm>
            <a:off x="8556840" y="474984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algn="r">
              <a:lnSpc>
                <a:spcPct val="100000"/>
              </a:lnSpc>
            </a:pPr>
            <a:fld id="{213274D8-6D2F-42AF-999A-3890209C5EA7}" type="slidenum">
              <a:rPr b="0" lang="ru-RU" sz="1300" spc="-1" strike="noStrike">
                <a:solidFill>
                  <a:srgbClr val="443e3d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&lt;номер&gt;</a:t>
            </a:fld>
            <a:endParaRPr b="0" lang="ru-RU" sz="13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</p:cSld>
  <p:timing>
    <p:tnLst>
      <p:par>
        <p:cTn id="5" dur="indefinite" restart="never" nodeType="tmRoot">
          <p:childTnLst>
            <p:seq>
              <p:cTn id="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TextShape 1"/>
          <p:cNvSpPr txBox="1"/>
          <p:nvPr/>
        </p:nvSpPr>
        <p:spPr>
          <a:xfrm>
            <a:off x="1473480" y="570600"/>
            <a:ext cx="6301800" cy="601920"/>
          </a:xfrm>
          <a:prstGeom prst="rect">
            <a:avLst/>
          </a:prstGeom>
          <a:noFill/>
          <a:ln>
            <a:noFill/>
          </a:ln>
        </p:spPr>
        <p:txBody>
          <a:bodyPr tIns="91440" bIns="91440" anchor="b"/>
          <a:p>
            <a:pPr>
              <a:lnSpc>
                <a:spcPct val="100000"/>
              </a:lnSpc>
            </a:pPr>
            <a:r>
              <a:rPr b="1" lang="ru-RU" sz="25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Какие</a:t>
            </a:r>
            <a:r>
              <a:rPr b="1" lang="ru-RU" sz="28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 </a:t>
            </a:r>
            <a:r>
              <a:rPr b="1" lang="ru-RU" sz="25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необходимы документы:</a:t>
            </a:r>
            <a:endParaRPr b="0" lang="ru-RU" sz="25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6" name="TextShape 2"/>
          <p:cNvSpPr txBox="1"/>
          <p:nvPr/>
        </p:nvSpPr>
        <p:spPr>
          <a:xfrm>
            <a:off x="394200" y="1351800"/>
            <a:ext cx="8302680" cy="30895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marL="365760" indent="-255600">
              <a:lnSpc>
                <a:spcPct val="100000"/>
              </a:lnSpc>
              <a:buClr>
                <a:srgbClr val="1c1466"/>
              </a:buClr>
              <a:buFont typeface="Georgia"/>
              <a:buChar char="•"/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паспорт родителя (законного представителя);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65760" indent="-255600">
              <a:lnSpc>
                <a:spcPct val="100000"/>
              </a:lnSpc>
              <a:buClr>
                <a:srgbClr val="1c1466"/>
              </a:buClr>
              <a:buFont typeface="Georgia"/>
              <a:buChar char="•"/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свидетельство о рождении ребенка;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65760" indent="-255600">
              <a:lnSpc>
                <a:spcPct val="100000"/>
              </a:lnSpc>
              <a:buClr>
                <a:srgbClr val="1c1466"/>
              </a:buClr>
              <a:buFont typeface="Georgia"/>
              <a:buChar char="•"/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документ о регистрации ребенка по месту жительства или пребывания;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65760" indent="-255600">
              <a:lnSpc>
                <a:spcPct val="100000"/>
              </a:lnSpc>
              <a:buClr>
                <a:srgbClr val="1c1466"/>
              </a:buClr>
              <a:buFont typeface="Georgia"/>
              <a:buChar char="•"/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документ, подтверждающий преимущественное право и право на получение мест в образовательных организациях в первоочередном порядке (при наличии права).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7" name="TextShape 3"/>
          <p:cNvSpPr txBox="1"/>
          <p:nvPr/>
        </p:nvSpPr>
        <p:spPr>
          <a:xfrm>
            <a:off x="8556840" y="474984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algn="r">
              <a:lnSpc>
                <a:spcPct val="100000"/>
              </a:lnSpc>
            </a:pPr>
            <a:fld id="{ACCB2868-8A04-4A18-A7F3-09D267BFC9A7}" type="slidenum">
              <a:rPr b="0" lang="ru-RU" sz="1300" spc="-1" strike="noStrike">
                <a:solidFill>
                  <a:srgbClr val="443e3d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&lt;номер&gt;</a:t>
            </a:fld>
            <a:endParaRPr b="0" lang="ru-RU" sz="13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</p:cSld>
  <p:timing>
    <p:tnLst>
      <p:par>
        <p:cTn id="7" dur="indefinite" restart="never" nodeType="tmRoot">
          <p:childTnLst>
            <p:seq>
              <p:cTn id="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extShape 1"/>
          <p:cNvSpPr txBox="1"/>
          <p:nvPr/>
        </p:nvSpPr>
        <p:spPr>
          <a:xfrm>
            <a:off x="1473480" y="430560"/>
            <a:ext cx="6425640" cy="920880"/>
          </a:xfrm>
          <a:prstGeom prst="rect">
            <a:avLst/>
          </a:prstGeom>
          <a:noFill/>
          <a:ln>
            <a:noFill/>
          </a:ln>
        </p:spPr>
        <p:txBody>
          <a:bodyPr tIns="91440" bIns="91440" anchor="b"/>
          <a:p>
            <a:pPr>
              <a:lnSpc>
                <a:spcPct val="107000"/>
              </a:lnSpc>
            </a:pPr>
            <a:r>
              <a:rPr b="1" lang="ru-RU" sz="20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Правом преимущественного приема будут пользоваться следующие категории детей:  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9" name="TextShape 2"/>
          <p:cNvSpPr txBox="1"/>
          <p:nvPr/>
        </p:nvSpPr>
        <p:spPr>
          <a:xfrm>
            <a:off x="394200" y="1351800"/>
            <a:ext cx="8302680" cy="30895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marL="179280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дети, чьи полнородные и неполнородные брат и (или) сестра уже обучаются в учреждении, в которое зачисляются эти дети на обучение по основным общеобразовательным программам начального общего образования (основание – Приказ Министерства просвещения РФ от 02.09.2020 № 458 «Об утверждении Порядка приема на обучение по образовательным программам начального общего, основного общего и среднего общего образования»). 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54160" indent="-507600">
              <a:lnSpc>
                <a:spcPct val="107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179280">
              <a:lnSpc>
                <a:spcPct val="107000"/>
              </a:lnSpc>
            </a:pPr>
            <a:r>
              <a:rPr b="1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Обращаем ваше внимание</a:t>
            </a: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 на то, что </a:t>
            </a:r>
            <a:r>
              <a:rPr b="1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регистрация на закрепленной за общеобразовательным учреждением территории (</a:t>
            </a:r>
            <a:r>
              <a:rPr b="1" lang="ru-RU" sz="1400" spc="-1" strike="noStrike" u="sng">
                <a:solidFill>
                  <a:srgbClr val="4a86e8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  <a:hlinkClick r:id="rId1"/>
              </a:rPr>
              <a:t>Постановление Администрации города Екатеринбурга от 14.03.2022 № 640 «О закреплении территорий за муниципальными общеобразовательными учреждениями муниципального образования «город Екатеринбург»</a:t>
            </a:r>
            <a:r>
              <a:rPr b="1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) </a:t>
            </a: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для данной категории детей при зачислении в учреждение </a:t>
            </a:r>
            <a:r>
              <a:rPr b="1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не будет учитываться</a:t>
            </a: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.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0" name="TextShape 3"/>
          <p:cNvSpPr txBox="1"/>
          <p:nvPr/>
        </p:nvSpPr>
        <p:spPr>
          <a:xfrm>
            <a:off x="8556840" y="474984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algn="r">
              <a:lnSpc>
                <a:spcPct val="100000"/>
              </a:lnSpc>
            </a:pPr>
            <a:fld id="{7815D209-E3E6-45FE-9378-94B5A47A1A9F}" type="slidenum">
              <a:rPr b="0" lang="ru-RU" sz="1300" spc="-1" strike="noStrike">
                <a:solidFill>
                  <a:srgbClr val="443e3d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&lt;номер&gt;</a:t>
            </a:fld>
            <a:endParaRPr b="0" lang="ru-RU" sz="13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</p:cSld>
  <p:timing>
    <p:tnLst>
      <p:par>
        <p:cTn id="9" dur="indefinite" restart="never" nodeType="tmRoot">
          <p:childTnLst>
            <p:seq>
              <p:cTn id="1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TextShape 1"/>
          <p:cNvSpPr txBox="1"/>
          <p:nvPr/>
        </p:nvSpPr>
        <p:spPr>
          <a:xfrm>
            <a:off x="1473480" y="430560"/>
            <a:ext cx="6425640" cy="920880"/>
          </a:xfrm>
          <a:prstGeom prst="rect">
            <a:avLst/>
          </a:prstGeom>
          <a:noFill/>
          <a:ln>
            <a:noFill/>
          </a:ln>
        </p:spPr>
        <p:txBody>
          <a:bodyPr tIns="91440" bIns="91440" anchor="b"/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Правом первоочередного приема в общеобразовательные учреждения будут пользоваться следующие категории детей: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2" name="TextShape 2"/>
          <p:cNvSpPr txBox="1"/>
          <p:nvPr/>
        </p:nvSpPr>
        <p:spPr>
          <a:xfrm>
            <a:off x="394200" y="1351800"/>
            <a:ext cx="8302680" cy="30895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marL="285840" indent="-285480">
              <a:lnSpc>
                <a:spcPct val="100000"/>
              </a:lnSpc>
              <a:buClr>
                <a:srgbClr val="1c1466"/>
              </a:buClr>
              <a:buFont typeface="Arial"/>
              <a:buChar char="•"/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дети сотрудников, имеющих специальные звания и проходящих службу в учреждениях и органах уголовно-исполнительной системы, органах принудительного исполнения РФ, федеральной противопожарной службы Государственной противопожарной службы, таможенных органов РФ (основание – Федеральный закон от 30.12.2012 № 283-ФЗ «О социальных гарантиях сотрудникам некоторых федеральных органов исполнительной власти и внесении изменений в отдельные законодательные акты Российской Федерации»); 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85840" indent="-285480">
              <a:lnSpc>
                <a:spcPct val="100000"/>
              </a:lnSpc>
              <a:buClr>
                <a:srgbClr val="1c1466"/>
              </a:buClr>
              <a:buFont typeface="Arial"/>
              <a:buChar char="•"/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дети сотрудников полиции (основание – Федеральный закон от 07.02.2011 № 3-ФЗ «О полиции»);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85840" indent="-285480">
              <a:lnSpc>
                <a:spcPct val="100000"/>
              </a:lnSpc>
              <a:buClr>
                <a:srgbClr val="1c1466"/>
              </a:buClr>
              <a:buFont typeface="Arial"/>
              <a:buChar char="•"/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дети военнослужащих по месту жительства их семей (основание – Федеральный закон от 27.05.1998 № 76-ФЗ «О статусе военнослужащих»).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68200" algn="just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       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68200" algn="just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Для данной категории детей при зачислении в общеобразовательное учреждение </a:t>
            </a:r>
            <a:r>
              <a:rPr b="1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регистрация на   закрепленной за учреждением территории будет учитываться</a:t>
            </a: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. 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3" name="TextShape 3"/>
          <p:cNvSpPr txBox="1"/>
          <p:nvPr/>
        </p:nvSpPr>
        <p:spPr>
          <a:xfrm>
            <a:off x="8556840" y="474984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algn="r">
              <a:lnSpc>
                <a:spcPct val="100000"/>
              </a:lnSpc>
            </a:pPr>
            <a:fld id="{98A5158E-C060-48B7-A3D9-C2D84D1ACE2B}" type="slidenum">
              <a:rPr b="0" lang="ru-RU" sz="1300" spc="-1" strike="noStrike">
                <a:solidFill>
                  <a:srgbClr val="443e3d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&lt;номер&gt;</a:t>
            </a:fld>
            <a:endParaRPr b="0" lang="ru-RU" sz="13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</p:cSld>
  <p:timing>
    <p:tnLst>
      <p:par>
        <p:cTn id="11" dur="indefinite" restart="never" nodeType="tmRoot">
          <p:childTnLst>
            <p:seq>
              <p:cTn id="1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TextShape 1"/>
          <p:cNvSpPr txBox="1"/>
          <p:nvPr/>
        </p:nvSpPr>
        <p:spPr>
          <a:xfrm>
            <a:off x="1439280" y="285840"/>
            <a:ext cx="6425640" cy="920880"/>
          </a:xfrm>
          <a:prstGeom prst="rect">
            <a:avLst/>
          </a:prstGeom>
          <a:noFill/>
          <a:ln>
            <a:noFill/>
          </a:ln>
        </p:spPr>
        <p:txBody>
          <a:bodyPr tIns="91440" bIns="91440" anchor="b"/>
          <a:p>
            <a:pPr>
              <a:lnSpc>
                <a:spcPct val="100000"/>
              </a:lnSpc>
            </a:pPr>
            <a:r>
              <a:rPr b="1" lang="ru-RU" sz="25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Если нет регистрации на ЕПГУ (нет учетной записи)</a:t>
            </a:r>
            <a:endParaRPr b="0" lang="ru-RU" sz="25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5" name="TextShape 2"/>
          <p:cNvSpPr txBox="1"/>
          <p:nvPr/>
        </p:nvSpPr>
        <p:spPr>
          <a:xfrm>
            <a:off x="435600" y="1729800"/>
            <a:ext cx="8302680" cy="30895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marL="88920" algn="ctr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Если родитель не был зарегистрирован на ЕПГУ (не получал, не подтверждал учетную запись), то можно подойти в отделения </a:t>
            </a:r>
            <a:r>
              <a:rPr b="1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МКУ ЦМУ </a:t>
            </a: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или </a:t>
            </a:r>
            <a:r>
              <a:rPr b="1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ГБУ СО МФЦ, </a:t>
            </a: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и вместе с консультантами в зоне общественного доступа заполнить необходимые данные для регистрации на ЕПГУ, и получить подтверждение учетной записи.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109800" indent="-342720" algn="just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  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6" name="TextShape 3"/>
          <p:cNvSpPr txBox="1"/>
          <p:nvPr/>
        </p:nvSpPr>
        <p:spPr>
          <a:xfrm>
            <a:off x="8556840" y="474984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algn="r">
              <a:lnSpc>
                <a:spcPct val="100000"/>
              </a:lnSpc>
            </a:pPr>
            <a:fld id="{D07C79B4-F079-4AAD-94C8-08B13E5D2A64}" type="slidenum">
              <a:rPr b="0" lang="ru-RU" sz="1300" spc="-1" strike="noStrike">
                <a:solidFill>
                  <a:srgbClr val="443e3d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&lt;номер&gt;</a:t>
            </a:fld>
            <a:endParaRPr b="0" lang="ru-RU" sz="13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</p:cSld>
  <p:timing>
    <p:tnLst>
      <p:par>
        <p:cTn id="13" dur="indefinite" restart="never" nodeType="tmRoot">
          <p:childTnLst>
            <p:seq>
              <p:cTn id="1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TextShape 1"/>
          <p:cNvSpPr txBox="1"/>
          <p:nvPr/>
        </p:nvSpPr>
        <p:spPr>
          <a:xfrm>
            <a:off x="1439280" y="196560"/>
            <a:ext cx="6425640" cy="920880"/>
          </a:xfrm>
          <a:prstGeom prst="rect">
            <a:avLst/>
          </a:prstGeom>
          <a:noFill/>
          <a:ln>
            <a:noFill/>
          </a:ln>
        </p:spPr>
        <p:txBody>
          <a:bodyPr tIns="91440" bIns="91440" anchor="b"/>
          <a:p>
            <a:pPr>
              <a:lnSpc>
                <a:spcPct val="100000"/>
              </a:lnSpc>
            </a:pPr>
            <a:r>
              <a:rPr b="1" lang="ru-RU" sz="25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Общие рекомендации </a:t>
            </a:r>
            <a:endParaRPr b="0" lang="ru-RU" sz="25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8" name="TextShape 2"/>
          <p:cNvSpPr txBox="1"/>
          <p:nvPr/>
        </p:nvSpPr>
        <p:spPr>
          <a:xfrm>
            <a:off x="236160" y="1269000"/>
            <a:ext cx="4294440" cy="33919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marL="399960" indent="-285480">
              <a:lnSpc>
                <a:spcPct val="100000"/>
              </a:lnSpc>
              <a:buClr>
                <a:srgbClr val="1c1466"/>
              </a:buClr>
              <a:buFont typeface="Arial"/>
              <a:buChar char="•"/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Arial"/>
                <a:ea typeface="Calibri"/>
              </a:rPr>
              <a:t>Проверьте, подтверждена ли Ваша учетная запись на сайте «Госуслуги»;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99960" indent="-285480">
              <a:lnSpc>
                <a:spcPct val="100000"/>
              </a:lnSpc>
              <a:buClr>
                <a:srgbClr val="1c1466"/>
              </a:buClr>
              <a:buFont typeface="Arial"/>
              <a:buChar char="•"/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Arial"/>
                <a:ea typeface="Calibri"/>
              </a:rPr>
              <a:t>До начала записи обновите Ваш браузер. Специалисты службы сопровождения Единого портала рекомендуют использовать Google Chrome;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99960" indent="-285480">
              <a:lnSpc>
                <a:spcPct val="100000"/>
              </a:lnSpc>
              <a:buClr>
                <a:srgbClr val="1c1466"/>
              </a:buClr>
              <a:buFont typeface="Arial"/>
              <a:buChar char="•"/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Arial"/>
                <a:ea typeface="Calibri"/>
              </a:rPr>
              <a:t>Очистите кэш (историю браузера);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99960" indent="-285480">
              <a:lnSpc>
                <a:spcPct val="100000"/>
              </a:lnSpc>
              <a:buClr>
                <a:srgbClr val="1c1466"/>
              </a:buClr>
              <a:buFont typeface="Arial"/>
              <a:buChar char="•"/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Arial"/>
                <a:ea typeface="Calibri"/>
              </a:rPr>
              <a:t>Проверьте баланс услуги </a:t>
            </a: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Calibri"/>
                <a:ea typeface="Calibri"/>
              </a:rPr>
              <a:t>«</a:t>
            </a: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Arial"/>
                <a:ea typeface="Calibri"/>
              </a:rPr>
              <a:t>Интернет</a:t>
            </a: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Calibri"/>
                <a:ea typeface="Calibri"/>
              </a:rPr>
              <a:t>»</a:t>
            </a: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Arial"/>
                <a:ea typeface="Calibri"/>
              </a:rPr>
              <a:t>. Важно, чтобы с 00:00 01.04.2022 он был положительным, так как обычно провайдеры списывают оплату в начале нового дня;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99960" indent="-285480">
              <a:lnSpc>
                <a:spcPct val="100000"/>
              </a:lnSpc>
              <a:buClr>
                <a:srgbClr val="1c1466"/>
              </a:buClr>
              <a:buFont typeface="Arial"/>
              <a:buChar char="•"/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Arial"/>
                <a:ea typeface="Calibri"/>
              </a:rPr>
              <a:t>Рекомендуем перед записью перезапустить Ваш браузер и зайти на портал снова через главную страницу, не использовать сохраненные ссылки на услугу. Используйте рекомендуемые методы перехода к форме заявления. 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9" name="TextShape 3"/>
          <p:cNvSpPr txBox="1"/>
          <p:nvPr/>
        </p:nvSpPr>
        <p:spPr>
          <a:xfrm>
            <a:off x="8556840" y="474984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algn="r">
              <a:lnSpc>
                <a:spcPct val="100000"/>
              </a:lnSpc>
            </a:pPr>
            <a:fld id="{9858C10E-C6B0-4F29-A288-4FD6BA40AB9B}" type="slidenum">
              <a:rPr b="0" lang="ru-RU" sz="1300" spc="-1" strike="noStrike">
                <a:solidFill>
                  <a:srgbClr val="443e3d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&lt;номер&gt;</a:t>
            </a:fld>
            <a:endParaRPr b="0" lang="ru-RU" sz="13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pic>
        <p:nvPicPr>
          <p:cNvPr id="70" name="Рисунок 2" descr=""/>
          <p:cNvPicPr/>
          <p:nvPr/>
        </p:nvPicPr>
        <p:blipFill>
          <a:blip r:embed="rId1"/>
          <a:stretch/>
        </p:blipFill>
        <p:spPr>
          <a:xfrm>
            <a:off x="4804560" y="1179720"/>
            <a:ext cx="3655440" cy="332316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5" dur="indefinite" restart="never" nodeType="tmRoot">
          <p:childTnLst>
            <p:seq>
              <p:cTn id="1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TextShape 1"/>
          <p:cNvSpPr txBox="1"/>
          <p:nvPr/>
        </p:nvSpPr>
        <p:spPr>
          <a:xfrm>
            <a:off x="1439280" y="196560"/>
            <a:ext cx="6425640" cy="920880"/>
          </a:xfrm>
          <a:prstGeom prst="rect">
            <a:avLst/>
          </a:prstGeom>
          <a:noFill/>
          <a:ln>
            <a:noFill/>
          </a:ln>
        </p:spPr>
        <p:txBody>
          <a:bodyPr tIns="91440" bIns="91440" anchor="b"/>
          <a:p>
            <a:pPr>
              <a:lnSpc>
                <a:spcPct val="100000"/>
              </a:lnSpc>
            </a:pPr>
            <a:r>
              <a:rPr b="1" lang="ru-RU" sz="28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Как получить услугу</a:t>
            </a:r>
            <a:endParaRPr b="0" lang="ru-RU" sz="2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2" name="TextShape 2"/>
          <p:cNvSpPr txBox="1"/>
          <p:nvPr/>
        </p:nvSpPr>
        <p:spPr>
          <a:xfrm>
            <a:off x="236160" y="1269000"/>
            <a:ext cx="7511760" cy="115056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marL="88920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В адресной строке набрать </a:t>
            </a:r>
            <a:r>
              <a:rPr b="0" lang="ru-RU" sz="1400" spc="-1" strike="noStrike" u="sng">
                <a:solidFill>
                  <a:srgbClr val="4a86e8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  <a:hlinkClick r:id="rId1"/>
              </a:rPr>
              <a:t>www.gosuslugi.ru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indent="-367920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Нажать кнопку «Войти»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3" name="TextShape 3"/>
          <p:cNvSpPr txBox="1"/>
          <p:nvPr/>
        </p:nvSpPr>
        <p:spPr>
          <a:xfrm>
            <a:off x="8556840" y="474984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algn="r">
              <a:lnSpc>
                <a:spcPct val="100000"/>
              </a:lnSpc>
            </a:pPr>
            <a:fld id="{742DDDCA-857B-4914-9D33-71E36FE60DE0}" type="slidenum">
              <a:rPr b="0" lang="ru-RU" sz="1300" spc="-1" strike="noStrike">
                <a:solidFill>
                  <a:srgbClr val="443e3d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&lt;номер&gt;</a:t>
            </a:fld>
            <a:endParaRPr b="0" lang="ru-RU" sz="13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pic>
        <p:nvPicPr>
          <p:cNvPr id="74" name="Рисунок 1" descr=""/>
          <p:cNvPicPr/>
          <p:nvPr/>
        </p:nvPicPr>
        <p:blipFill>
          <a:blip r:embed="rId2"/>
          <a:stretch/>
        </p:blipFill>
        <p:spPr>
          <a:xfrm>
            <a:off x="3157560" y="1844640"/>
            <a:ext cx="5327280" cy="245376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7" dur="indefinite" restart="never" nodeType="tmRoot">
          <p:childTnLst>
            <p:seq>
              <p:cTn id="1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TextShape 1"/>
          <p:cNvSpPr txBox="1"/>
          <p:nvPr/>
        </p:nvSpPr>
        <p:spPr>
          <a:xfrm>
            <a:off x="1439280" y="196560"/>
            <a:ext cx="6425640" cy="920880"/>
          </a:xfrm>
          <a:prstGeom prst="rect">
            <a:avLst/>
          </a:prstGeom>
          <a:noFill/>
          <a:ln>
            <a:noFill/>
          </a:ln>
        </p:spPr>
        <p:txBody>
          <a:bodyPr tIns="91440" bIns="91440" anchor="b"/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Подача заявления через ЕПГУ при наличии подтверждённой учетной записи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6" name="TextShape 2"/>
          <p:cNvSpPr txBox="1"/>
          <p:nvPr/>
        </p:nvSpPr>
        <p:spPr>
          <a:xfrm>
            <a:off x="256680" y="1172880"/>
            <a:ext cx="7511760" cy="115056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marL="457200" indent="-367920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Ввести логин, пароль и нажать кнопку «Войти»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88920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В качестве логина можно использовать номер мобильного телефона, адрес электронной почты или СНИЛС (в зависимости от того, что было указано при регистрации на портале)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7" name="TextShape 3"/>
          <p:cNvSpPr txBox="1"/>
          <p:nvPr/>
        </p:nvSpPr>
        <p:spPr>
          <a:xfrm>
            <a:off x="8556840" y="474984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algn="r">
              <a:lnSpc>
                <a:spcPct val="100000"/>
              </a:lnSpc>
            </a:pPr>
            <a:fld id="{11026EB5-BDBC-47DD-AF89-6AFEE269DCEF}" type="slidenum">
              <a:rPr b="0" lang="ru-RU" sz="1300" spc="-1" strike="noStrike">
                <a:solidFill>
                  <a:srgbClr val="443e3d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&lt;номер&gt;</a:t>
            </a:fld>
            <a:endParaRPr b="0" lang="ru-RU" sz="13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pic>
        <p:nvPicPr>
          <p:cNvPr id="78" name="Picture 2" descr=""/>
          <p:cNvPicPr/>
          <p:nvPr/>
        </p:nvPicPr>
        <p:blipFill>
          <a:blip r:embed="rId1"/>
          <a:srcRect l="18275" t="0" r="8636" b="0"/>
          <a:stretch/>
        </p:blipFill>
        <p:spPr>
          <a:xfrm>
            <a:off x="1379520" y="2300760"/>
            <a:ext cx="1900440" cy="2613960"/>
          </a:xfrm>
          <a:prstGeom prst="rect">
            <a:avLst/>
          </a:prstGeom>
          <a:ln>
            <a:noFill/>
          </a:ln>
        </p:spPr>
      </p:pic>
      <p:pic>
        <p:nvPicPr>
          <p:cNvPr id="79" name="Picture 3" descr=""/>
          <p:cNvPicPr/>
          <p:nvPr/>
        </p:nvPicPr>
        <p:blipFill>
          <a:blip r:embed="rId2"/>
          <a:srcRect l="11530" t="0" r="5204" b="0"/>
          <a:stretch/>
        </p:blipFill>
        <p:spPr>
          <a:xfrm>
            <a:off x="4009680" y="2300760"/>
            <a:ext cx="1888560" cy="261396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9" dur="indefinite" restart="never" nodeType="tmRoot">
          <p:childTnLst>
            <p:seq>
              <p:cTn id="2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TextShape 1"/>
          <p:cNvSpPr txBox="1"/>
          <p:nvPr/>
        </p:nvSpPr>
        <p:spPr>
          <a:xfrm>
            <a:off x="1439280" y="196560"/>
            <a:ext cx="6425640" cy="920880"/>
          </a:xfrm>
          <a:prstGeom prst="rect">
            <a:avLst/>
          </a:prstGeom>
          <a:noFill/>
          <a:ln>
            <a:noFill/>
          </a:ln>
        </p:spPr>
        <p:txBody>
          <a:bodyPr tIns="91440" bIns="91440" anchor="b"/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Подача заявления через ЕПГУ при наличии подтверждённой учетной записи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1" name="TextShape 2"/>
          <p:cNvSpPr txBox="1"/>
          <p:nvPr/>
        </p:nvSpPr>
        <p:spPr>
          <a:xfrm>
            <a:off x="256680" y="1172880"/>
            <a:ext cx="7511760" cy="115056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marL="457200" indent="-277560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Проверить местоположение (должно быть указано – Екатеринбург)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179280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Если местоположение не указано или указано неверно, вручную установить «Екатеринбург»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2" name="TextShape 3"/>
          <p:cNvSpPr txBox="1"/>
          <p:nvPr/>
        </p:nvSpPr>
        <p:spPr>
          <a:xfrm>
            <a:off x="8556840" y="474984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algn="r">
              <a:lnSpc>
                <a:spcPct val="100000"/>
              </a:lnSpc>
            </a:pPr>
            <a:fld id="{8CB828A6-D195-4984-8E67-B908EB3817C5}" type="slidenum">
              <a:rPr b="0" lang="ru-RU" sz="1300" spc="-1" strike="noStrike">
                <a:solidFill>
                  <a:srgbClr val="443e3d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&lt;номер&gt;</a:t>
            </a:fld>
            <a:endParaRPr b="0" lang="ru-RU" sz="13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pic>
        <p:nvPicPr>
          <p:cNvPr id="83" name="Рисунок 1" descr=""/>
          <p:cNvPicPr/>
          <p:nvPr/>
        </p:nvPicPr>
        <p:blipFill>
          <a:blip r:embed="rId1"/>
          <a:srcRect l="36565" t="34464" r="36886" b="32122"/>
          <a:stretch/>
        </p:blipFill>
        <p:spPr>
          <a:xfrm>
            <a:off x="4839840" y="1971720"/>
            <a:ext cx="3238200" cy="2292120"/>
          </a:xfrm>
          <a:prstGeom prst="rect">
            <a:avLst/>
          </a:prstGeom>
          <a:ln>
            <a:noFill/>
          </a:ln>
        </p:spPr>
      </p:pic>
      <p:pic>
        <p:nvPicPr>
          <p:cNvPr id="84" name="Рисунок 2" descr=""/>
          <p:cNvPicPr/>
          <p:nvPr/>
        </p:nvPicPr>
        <p:blipFill>
          <a:blip r:embed="rId2"/>
          <a:stretch/>
        </p:blipFill>
        <p:spPr>
          <a:xfrm>
            <a:off x="768960" y="2108160"/>
            <a:ext cx="3390840" cy="952200"/>
          </a:xfrm>
          <a:prstGeom prst="rect">
            <a:avLst/>
          </a:prstGeom>
          <a:ln>
            <a:noFill/>
          </a:ln>
        </p:spPr>
      </p:pic>
      <p:sp>
        <p:nvSpPr>
          <p:cNvPr id="85" name="CustomShape 4"/>
          <p:cNvSpPr/>
          <p:nvPr/>
        </p:nvSpPr>
        <p:spPr>
          <a:xfrm>
            <a:off x="2464560" y="2193120"/>
            <a:ext cx="1071360" cy="390960"/>
          </a:xfrm>
          <a:prstGeom prst="roundRect">
            <a:avLst>
              <a:gd name="adj" fmla="val 16667"/>
            </a:avLst>
          </a:prstGeom>
          <a:noFill/>
          <a:ln>
            <a:solidFill>
              <a:srgbClr val="ff000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</p:cSld>
  <p:timing>
    <p:tnLst>
      <p:par>
        <p:cTn id="21" dur="indefinite" restart="never" nodeType="tmRoot">
          <p:childTnLst>
            <p:seq>
              <p:cTn id="2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TextShape 1"/>
          <p:cNvSpPr txBox="1"/>
          <p:nvPr/>
        </p:nvSpPr>
        <p:spPr>
          <a:xfrm>
            <a:off x="1439280" y="196560"/>
            <a:ext cx="6425640" cy="920880"/>
          </a:xfrm>
          <a:prstGeom prst="rect">
            <a:avLst/>
          </a:prstGeom>
          <a:noFill/>
          <a:ln>
            <a:noFill/>
          </a:ln>
        </p:spPr>
        <p:txBody>
          <a:bodyPr tIns="91440" bIns="91440" anchor="b"/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Подача заявления через ЕПГУ при наличии подтверждённой учетной записи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7" name="TextShape 2"/>
          <p:cNvSpPr txBox="1"/>
          <p:nvPr/>
        </p:nvSpPr>
        <p:spPr>
          <a:xfrm>
            <a:off x="332280" y="1411560"/>
            <a:ext cx="4259880" cy="27457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marL="268200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Поиск услуги через помощника: в строке поиска ввести «Запись в школу», выбрать действие «Подать заявление», далее выбрать «В другом регионе»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68200"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8" name="TextShape 3"/>
          <p:cNvSpPr txBox="1"/>
          <p:nvPr/>
        </p:nvSpPr>
        <p:spPr>
          <a:xfrm>
            <a:off x="8556840" y="474984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algn="r">
              <a:lnSpc>
                <a:spcPct val="100000"/>
              </a:lnSpc>
            </a:pPr>
            <a:fld id="{AB2DECF6-16C1-46CA-9796-CDD815B5F6CF}" type="slidenum">
              <a:rPr b="0" lang="ru-RU" sz="1300" spc="-1" strike="noStrike">
                <a:solidFill>
                  <a:srgbClr val="443e3d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&lt;номер&gt;</a:t>
            </a:fld>
            <a:endParaRPr b="0" lang="ru-RU" sz="13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pic>
        <p:nvPicPr>
          <p:cNvPr id="89" name="Рисунок 1" descr=""/>
          <p:cNvPicPr/>
          <p:nvPr/>
        </p:nvPicPr>
        <p:blipFill>
          <a:blip r:embed="rId1"/>
          <a:stretch/>
        </p:blipFill>
        <p:spPr>
          <a:xfrm>
            <a:off x="5133240" y="1177920"/>
            <a:ext cx="3580560" cy="3213000"/>
          </a:xfrm>
          <a:prstGeom prst="rect">
            <a:avLst/>
          </a:prstGeom>
          <a:ln>
            <a:noFill/>
          </a:ln>
        </p:spPr>
      </p:pic>
      <p:pic>
        <p:nvPicPr>
          <p:cNvPr id="90" name="Рисунок 2" descr=""/>
          <p:cNvPicPr/>
          <p:nvPr/>
        </p:nvPicPr>
        <p:blipFill>
          <a:blip r:embed="rId2"/>
          <a:stretch/>
        </p:blipFill>
        <p:spPr>
          <a:xfrm>
            <a:off x="410040" y="2443680"/>
            <a:ext cx="4551120" cy="2007000"/>
          </a:xfrm>
          <a:prstGeom prst="rect">
            <a:avLst/>
          </a:prstGeom>
          <a:ln>
            <a:noFill/>
          </a:ln>
        </p:spPr>
      </p:pic>
    </p:spTree>
  </p:cSld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TextShape 1"/>
          <p:cNvSpPr txBox="1"/>
          <p:nvPr/>
        </p:nvSpPr>
        <p:spPr>
          <a:xfrm>
            <a:off x="1439280" y="196560"/>
            <a:ext cx="6425640" cy="920880"/>
          </a:xfrm>
          <a:prstGeom prst="rect">
            <a:avLst/>
          </a:prstGeom>
          <a:noFill/>
          <a:ln>
            <a:noFill/>
          </a:ln>
        </p:spPr>
        <p:txBody>
          <a:bodyPr tIns="91440" bIns="91440" anchor="b"/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Подача заявления через ЕПГУ при наличии подтверждённой учетной записи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2" name="TextShape 2"/>
          <p:cNvSpPr txBox="1"/>
          <p:nvPr/>
        </p:nvSpPr>
        <p:spPr>
          <a:xfrm>
            <a:off x="332280" y="1411560"/>
            <a:ext cx="4259880" cy="27457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marL="268200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Прямая ссылка на услугу: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68200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https://www.gosuslugi.ru/600368/1/form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3" name="TextShape 3"/>
          <p:cNvSpPr txBox="1"/>
          <p:nvPr/>
        </p:nvSpPr>
        <p:spPr>
          <a:xfrm>
            <a:off x="8556840" y="474984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algn="r">
              <a:lnSpc>
                <a:spcPct val="100000"/>
              </a:lnSpc>
            </a:pPr>
            <a:fld id="{28085183-84EC-4CA9-900F-9B1C3D64DAD1}" type="slidenum">
              <a:rPr b="0" lang="ru-RU" sz="1300" spc="-1" strike="noStrike">
                <a:solidFill>
                  <a:srgbClr val="443e3d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&lt;номер&gt;</a:t>
            </a:fld>
            <a:endParaRPr b="0" lang="ru-RU" sz="13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pic>
        <p:nvPicPr>
          <p:cNvPr id="94" name="Рисунок 1" descr=""/>
          <p:cNvPicPr/>
          <p:nvPr/>
        </p:nvPicPr>
        <p:blipFill>
          <a:blip r:embed="rId1"/>
          <a:stretch/>
        </p:blipFill>
        <p:spPr>
          <a:xfrm>
            <a:off x="4748040" y="1302840"/>
            <a:ext cx="3580560" cy="3213000"/>
          </a:xfrm>
          <a:prstGeom prst="rect">
            <a:avLst/>
          </a:prstGeom>
          <a:ln>
            <a:noFill/>
          </a:ln>
        </p:spPr>
      </p:pic>
    </p:spTree>
  </p:cSld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TextShape 1"/>
          <p:cNvSpPr txBox="1"/>
          <p:nvPr/>
        </p:nvSpPr>
        <p:spPr>
          <a:xfrm>
            <a:off x="1439280" y="196560"/>
            <a:ext cx="6425640" cy="920880"/>
          </a:xfrm>
          <a:prstGeom prst="rect">
            <a:avLst/>
          </a:prstGeom>
          <a:noFill/>
          <a:ln>
            <a:noFill/>
          </a:ln>
        </p:spPr>
        <p:txBody>
          <a:bodyPr tIns="91440" bIns="91440" anchor="b"/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Подача заявления через ЕПГУ при наличии подтверждённой учетной записи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6" name="TextShape 2"/>
          <p:cNvSpPr txBox="1"/>
          <p:nvPr/>
        </p:nvSpPr>
        <p:spPr>
          <a:xfrm>
            <a:off x="332280" y="1136520"/>
            <a:ext cx="3746520" cy="141336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marL="268200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Если Вы ранее заполняли предварительное заявление, то после выбора услуги Вам будет предложено использовать черновик заявления или создать новое заявление.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68200">
              <a:lnSpc>
                <a:spcPct val="100000"/>
              </a:lnSpc>
            </a:pPr>
            <a:r>
              <a:rPr b="1" lang="ru-RU" sz="1400" spc="-1" strike="noStrike" u="sng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Создание предварительных заявлений будет с 30.03.22, следуя инструкциям федеральной портальной формы ЕПГУ (или Презентации-инструкции по приему в 1 класс)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7" name="TextShape 3"/>
          <p:cNvSpPr txBox="1"/>
          <p:nvPr/>
        </p:nvSpPr>
        <p:spPr>
          <a:xfrm>
            <a:off x="8556840" y="474984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algn="r">
              <a:lnSpc>
                <a:spcPct val="100000"/>
              </a:lnSpc>
            </a:pPr>
            <a:fld id="{35965265-1D3A-4717-B035-4405FB164B65}" type="slidenum">
              <a:rPr b="0" lang="ru-RU" sz="1300" spc="-1" strike="noStrike">
                <a:solidFill>
                  <a:srgbClr val="443e3d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&lt;номер&gt;</a:t>
            </a:fld>
            <a:endParaRPr b="0" lang="ru-RU" sz="13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pic>
        <p:nvPicPr>
          <p:cNvPr id="98" name="Рисунок 7" descr=""/>
          <p:cNvPicPr/>
          <p:nvPr/>
        </p:nvPicPr>
        <p:blipFill>
          <a:blip r:embed="rId1"/>
          <a:stretch/>
        </p:blipFill>
        <p:spPr>
          <a:xfrm>
            <a:off x="4900680" y="2550240"/>
            <a:ext cx="2728080" cy="2308680"/>
          </a:xfrm>
          <a:prstGeom prst="rect">
            <a:avLst/>
          </a:prstGeom>
          <a:ln>
            <a:noFill/>
          </a:ln>
        </p:spPr>
      </p:pic>
      <p:pic>
        <p:nvPicPr>
          <p:cNvPr id="99" name="Рисунок 2" descr=""/>
          <p:cNvPicPr/>
          <p:nvPr/>
        </p:nvPicPr>
        <p:blipFill>
          <a:blip r:embed="rId2"/>
          <a:stretch/>
        </p:blipFill>
        <p:spPr>
          <a:xfrm>
            <a:off x="723240" y="2609280"/>
            <a:ext cx="2822040" cy="2190240"/>
          </a:xfrm>
          <a:prstGeom prst="rect">
            <a:avLst/>
          </a:prstGeom>
          <a:ln>
            <a:noFill/>
          </a:ln>
        </p:spPr>
      </p:pic>
      <p:sp>
        <p:nvSpPr>
          <p:cNvPr id="100" name="CustomShape 4"/>
          <p:cNvSpPr/>
          <p:nvPr/>
        </p:nvSpPr>
        <p:spPr>
          <a:xfrm>
            <a:off x="4200480" y="1136520"/>
            <a:ext cx="4571640" cy="1155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marL="268200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У родителей 1 апреля текущего года будет возможность отправить данные предварительные заявления в назначенное время путем нажатия кнопки в личном кабинете ЕПГУ «Отправить заявление». 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TextShape 1"/>
          <p:cNvSpPr txBox="1"/>
          <p:nvPr/>
        </p:nvSpPr>
        <p:spPr>
          <a:xfrm>
            <a:off x="1439280" y="196560"/>
            <a:ext cx="6425640" cy="920880"/>
          </a:xfrm>
          <a:prstGeom prst="rect">
            <a:avLst/>
          </a:prstGeom>
          <a:noFill/>
          <a:ln>
            <a:noFill/>
          </a:ln>
        </p:spPr>
        <p:txBody>
          <a:bodyPr tIns="91440" bIns="91440" anchor="b"/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Подача заявления через ЕПГУ при наличии подтверждённой учетной записи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2" name="TextShape 2"/>
          <p:cNvSpPr txBox="1"/>
          <p:nvPr/>
        </p:nvSpPr>
        <p:spPr>
          <a:xfrm>
            <a:off x="332280" y="1411560"/>
            <a:ext cx="3803400" cy="27457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marL="268200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Выбрать «Заполнить заявление»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3" name="TextShape 3"/>
          <p:cNvSpPr txBox="1"/>
          <p:nvPr/>
        </p:nvSpPr>
        <p:spPr>
          <a:xfrm>
            <a:off x="8556840" y="474984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algn="r">
              <a:lnSpc>
                <a:spcPct val="100000"/>
              </a:lnSpc>
            </a:pPr>
            <a:fld id="{6FFC8015-C17B-4998-8A3F-0142E8E1AB04}" type="slidenum">
              <a:rPr b="0" lang="ru-RU" sz="1300" spc="-1" strike="noStrike">
                <a:solidFill>
                  <a:srgbClr val="443e3d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&lt;номер&gt;</a:t>
            </a:fld>
            <a:endParaRPr b="0" lang="ru-RU" sz="13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pic>
        <p:nvPicPr>
          <p:cNvPr id="104" name="Рисунок 2" descr=""/>
          <p:cNvPicPr/>
          <p:nvPr/>
        </p:nvPicPr>
        <p:blipFill>
          <a:blip r:embed="rId1"/>
          <a:stretch/>
        </p:blipFill>
        <p:spPr>
          <a:xfrm>
            <a:off x="4136400" y="1525680"/>
            <a:ext cx="3327120" cy="3041640"/>
          </a:xfrm>
          <a:prstGeom prst="rect">
            <a:avLst/>
          </a:prstGeom>
          <a:ln>
            <a:noFill/>
          </a:ln>
        </p:spPr>
      </p:pic>
    </p:spTree>
  </p:cSld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TextShape 1"/>
          <p:cNvSpPr txBox="1"/>
          <p:nvPr/>
        </p:nvSpPr>
        <p:spPr>
          <a:xfrm>
            <a:off x="1439280" y="196560"/>
            <a:ext cx="6425640" cy="920880"/>
          </a:xfrm>
          <a:prstGeom prst="rect">
            <a:avLst/>
          </a:prstGeom>
          <a:noFill/>
          <a:ln>
            <a:noFill/>
          </a:ln>
        </p:spPr>
        <p:txBody>
          <a:bodyPr tIns="91440" bIns="91440" anchor="b"/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Подача заявления через ЕПГУ при наличии подтверждённой учетной записи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6" name="TextShape 2"/>
          <p:cNvSpPr txBox="1"/>
          <p:nvPr/>
        </p:nvSpPr>
        <p:spPr>
          <a:xfrm>
            <a:off x="332280" y="1411560"/>
            <a:ext cx="3803400" cy="27457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marL="268200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Указать наличие льгот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7" name="TextShape 3"/>
          <p:cNvSpPr txBox="1"/>
          <p:nvPr/>
        </p:nvSpPr>
        <p:spPr>
          <a:xfrm>
            <a:off x="8556840" y="474984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algn="r">
              <a:lnSpc>
                <a:spcPct val="100000"/>
              </a:lnSpc>
            </a:pPr>
            <a:fld id="{B2B52EAC-89A3-4948-B06B-2E28489D972F}" type="slidenum">
              <a:rPr b="0" lang="ru-RU" sz="1300" spc="-1" strike="noStrike">
                <a:solidFill>
                  <a:srgbClr val="443e3d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&lt;номер&gt;</a:t>
            </a:fld>
            <a:endParaRPr b="0" lang="ru-RU" sz="13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pic>
        <p:nvPicPr>
          <p:cNvPr id="108" name="Рисунок 1" descr=""/>
          <p:cNvPicPr/>
          <p:nvPr/>
        </p:nvPicPr>
        <p:blipFill>
          <a:blip r:embed="rId1"/>
          <a:stretch/>
        </p:blipFill>
        <p:spPr>
          <a:xfrm>
            <a:off x="3616200" y="1482840"/>
            <a:ext cx="4083120" cy="3024720"/>
          </a:xfrm>
          <a:prstGeom prst="rect">
            <a:avLst/>
          </a:prstGeom>
          <a:ln>
            <a:noFill/>
          </a:ln>
        </p:spPr>
      </p:pic>
    </p:spTree>
  </p:cSld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TextShape 1"/>
          <p:cNvSpPr txBox="1"/>
          <p:nvPr/>
        </p:nvSpPr>
        <p:spPr>
          <a:xfrm>
            <a:off x="1439280" y="196560"/>
            <a:ext cx="6425640" cy="920880"/>
          </a:xfrm>
          <a:prstGeom prst="rect">
            <a:avLst/>
          </a:prstGeom>
          <a:noFill/>
          <a:ln>
            <a:noFill/>
          </a:ln>
        </p:spPr>
        <p:txBody>
          <a:bodyPr tIns="91440" bIns="91440" anchor="b"/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Подача заявления через ЕПГУ при наличии подтверждённой учетной записи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0" name="TextShape 2"/>
          <p:cNvSpPr txBox="1"/>
          <p:nvPr/>
        </p:nvSpPr>
        <p:spPr>
          <a:xfrm>
            <a:off x="332280" y="1411560"/>
            <a:ext cx="3803400" cy="27457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marL="268200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При наличии льготы необходимо выбрать значение из списка и нажать кнопку «Продолжить»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1" name="TextShape 3"/>
          <p:cNvSpPr txBox="1"/>
          <p:nvPr/>
        </p:nvSpPr>
        <p:spPr>
          <a:xfrm>
            <a:off x="8556840" y="474984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algn="r">
              <a:lnSpc>
                <a:spcPct val="100000"/>
              </a:lnSpc>
            </a:pPr>
            <a:fld id="{639D478B-0113-4CA9-B8CF-957A6FB06417}" type="slidenum">
              <a:rPr b="0" lang="ru-RU" sz="1300" spc="-1" strike="noStrike">
                <a:solidFill>
                  <a:srgbClr val="443e3d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&lt;номер&gt;</a:t>
            </a:fld>
            <a:endParaRPr b="0" lang="ru-RU" sz="13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pic>
        <p:nvPicPr>
          <p:cNvPr id="112" name="Рисунок 3" descr=""/>
          <p:cNvPicPr/>
          <p:nvPr/>
        </p:nvPicPr>
        <p:blipFill>
          <a:blip r:embed="rId1"/>
          <a:stretch/>
        </p:blipFill>
        <p:spPr>
          <a:xfrm>
            <a:off x="3922200" y="1411560"/>
            <a:ext cx="4246200" cy="2964960"/>
          </a:xfrm>
          <a:prstGeom prst="rect">
            <a:avLst/>
          </a:prstGeom>
          <a:ln>
            <a:noFill/>
          </a:ln>
        </p:spPr>
      </p:pic>
    </p:spTree>
  </p:cSld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TextShape 1"/>
          <p:cNvSpPr txBox="1"/>
          <p:nvPr/>
        </p:nvSpPr>
        <p:spPr>
          <a:xfrm>
            <a:off x="1439280" y="196560"/>
            <a:ext cx="6425640" cy="920880"/>
          </a:xfrm>
          <a:prstGeom prst="rect">
            <a:avLst/>
          </a:prstGeom>
          <a:noFill/>
          <a:ln>
            <a:noFill/>
          </a:ln>
        </p:spPr>
        <p:txBody>
          <a:bodyPr tIns="91440" bIns="91440" anchor="b"/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Подача заявления через ЕПГУ при наличии подтверждённой учетной записи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4" name="TextShape 2"/>
          <p:cNvSpPr txBox="1"/>
          <p:nvPr/>
        </p:nvSpPr>
        <p:spPr>
          <a:xfrm>
            <a:off x="332280" y="1411560"/>
            <a:ext cx="3910680" cy="27457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marL="268200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Указать, посещает ли старший ребенок образовательную организацию, в которую подается заявления.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68200"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68200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Обращаем Ваше внимание на то, что </a:t>
            </a:r>
            <a:r>
              <a:rPr b="1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регистрация на закрепленной за общеобразовательным учреждением территории</a:t>
            </a: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 для данной категории детей при зачислении в учреждение </a:t>
            </a:r>
            <a:r>
              <a:rPr b="1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не будет учитываться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5" name="TextShape 3"/>
          <p:cNvSpPr txBox="1"/>
          <p:nvPr/>
        </p:nvSpPr>
        <p:spPr>
          <a:xfrm>
            <a:off x="8556840" y="474984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algn="r">
              <a:lnSpc>
                <a:spcPct val="100000"/>
              </a:lnSpc>
            </a:pPr>
            <a:fld id="{F4B6B0EE-D818-4631-9DBE-E2186C415C32}" type="slidenum">
              <a:rPr b="0" lang="ru-RU" sz="1300" spc="-1" strike="noStrike">
                <a:solidFill>
                  <a:srgbClr val="443e3d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&lt;номер&gt;</a:t>
            </a:fld>
            <a:endParaRPr b="0" lang="ru-RU" sz="13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pic>
        <p:nvPicPr>
          <p:cNvPr id="116" name="Рисунок 1" descr=""/>
          <p:cNvPicPr/>
          <p:nvPr/>
        </p:nvPicPr>
        <p:blipFill>
          <a:blip r:embed="rId1"/>
          <a:stretch/>
        </p:blipFill>
        <p:spPr>
          <a:xfrm>
            <a:off x="4389120" y="1361520"/>
            <a:ext cx="4086360" cy="3156480"/>
          </a:xfrm>
          <a:prstGeom prst="rect">
            <a:avLst/>
          </a:prstGeom>
          <a:ln>
            <a:noFill/>
          </a:ln>
        </p:spPr>
      </p:pic>
    </p:spTree>
  </p:cSld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TextShape 1"/>
          <p:cNvSpPr txBox="1"/>
          <p:nvPr/>
        </p:nvSpPr>
        <p:spPr>
          <a:xfrm>
            <a:off x="1439280" y="196560"/>
            <a:ext cx="6425640" cy="920880"/>
          </a:xfrm>
          <a:prstGeom prst="rect">
            <a:avLst/>
          </a:prstGeom>
          <a:noFill/>
          <a:ln>
            <a:noFill/>
          </a:ln>
        </p:spPr>
        <p:txBody>
          <a:bodyPr tIns="91440" bIns="91440" anchor="b"/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Подача заявления через ЕПГУ при наличии подтверждённой учетной записи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8" name="TextShape 2"/>
          <p:cNvSpPr txBox="1"/>
          <p:nvPr/>
        </p:nvSpPr>
        <p:spPr>
          <a:xfrm>
            <a:off x="332280" y="1411560"/>
            <a:ext cx="3803400" cy="27457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marL="268200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Выбрать тип регистрации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9" name="TextShape 3"/>
          <p:cNvSpPr txBox="1"/>
          <p:nvPr/>
        </p:nvSpPr>
        <p:spPr>
          <a:xfrm>
            <a:off x="8556840" y="474984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algn="r">
              <a:lnSpc>
                <a:spcPct val="100000"/>
              </a:lnSpc>
            </a:pPr>
            <a:fld id="{DF99EBB4-6D3C-456A-B672-F2EAFC6B5CB8}" type="slidenum">
              <a:rPr b="0" lang="ru-RU" sz="1300" spc="-1" strike="noStrike">
                <a:solidFill>
                  <a:srgbClr val="443e3d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&lt;номер&gt;</a:t>
            </a:fld>
            <a:endParaRPr b="0" lang="ru-RU" sz="13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pic>
        <p:nvPicPr>
          <p:cNvPr id="120" name="Рисунок 2" descr=""/>
          <p:cNvPicPr/>
          <p:nvPr/>
        </p:nvPicPr>
        <p:blipFill>
          <a:blip r:embed="rId1"/>
          <a:stretch/>
        </p:blipFill>
        <p:spPr>
          <a:xfrm>
            <a:off x="3586320" y="1411560"/>
            <a:ext cx="3672000" cy="3363120"/>
          </a:xfrm>
          <a:prstGeom prst="rect">
            <a:avLst/>
          </a:prstGeom>
          <a:ln>
            <a:noFill/>
          </a:ln>
        </p:spPr>
      </p:pic>
    </p:spTree>
  </p:cSld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extShape 1"/>
          <p:cNvSpPr txBox="1"/>
          <p:nvPr/>
        </p:nvSpPr>
        <p:spPr>
          <a:xfrm>
            <a:off x="1439280" y="196560"/>
            <a:ext cx="6425640" cy="920880"/>
          </a:xfrm>
          <a:prstGeom prst="rect">
            <a:avLst/>
          </a:prstGeom>
          <a:noFill/>
          <a:ln>
            <a:noFill/>
          </a:ln>
        </p:spPr>
        <p:txBody>
          <a:bodyPr tIns="91440" bIns="91440" anchor="b"/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Подача заявления через ЕПГУ при наличии подтверждённой учетной записи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2" name="TextShape 2"/>
          <p:cNvSpPr txBox="1"/>
          <p:nvPr/>
        </p:nvSpPr>
        <p:spPr>
          <a:xfrm>
            <a:off x="332280" y="1411560"/>
            <a:ext cx="3803400" cy="27457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marL="268200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Указать, кем вы приходитесь ребенку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3" name="TextShape 3"/>
          <p:cNvSpPr txBox="1"/>
          <p:nvPr/>
        </p:nvSpPr>
        <p:spPr>
          <a:xfrm>
            <a:off x="8556840" y="474984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algn="r">
              <a:lnSpc>
                <a:spcPct val="100000"/>
              </a:lnSpc>
            </a:pPr>
            <a:fld id="{D385DC07-B5D8-4932-BBFB-73330A92DF5F}" type="slidenum">
              <a:rPr b="0" lang="ru-RU" sz="1300" spc="-1" strike="noStrike">
                <a:solidFill>
                  <a:srgbClr val="443e3d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&lt;номер&gt;</a:t>
            </a:fld>
            <a:endParaRPr b="0" lang="ru-RU" sz="13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pic>
        <p:nvPicPr>
          <p:cNvPr id="124" name="Рисунок 1" descr=""/>
          <p:cNvPicPr/>
          <p:nvPr/>
        </p:nvPicPr>
        <p:blipFill>
          <a:blip r:embed="rId1"/>
          <a:stretch/>
        </p:blipFill>
        <p:spPr>
          <a:xfrm>
            <a:off x="3907800" y="1437120"/>
            <a:ext cx="4434840" cy="2720160"/>
          </a:xfrm>
          <a:prstGeom prst="rect">
            <a:avLst/>
          </a:prstGeom>
          <a:ln>
            <a:noFill/>
          </a:ln>
        </p:spPr>
      </p:pic>
    </p:spTree>
  </p:cSld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TextShape 1"/>
          <p:cNvSpPr txBox="1"/>
          <p:nvPr/>
        </p:nvSpPr>
        <p:spPr>
          <a:xfrm>
            <a:off x="1439280" y="196560"/>
            <a:ext cx="6425640" cy="920880"/>
          </a:xfrm>
          <a:prstGeom prst="rect">
            <a:avLst/>
          </a:prstGeom>
          <a:noFill/>
          <a:ln>
            <a:noFill/>
          </a:ln>
        </p:spPr>
        <p:txBody>
          <a:bodyPr tIns="91440" bIns="91440" anchor="b"/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Подача заявления через ЕПГУ при наличии подтверждённой учетной записи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6" name="TextShape 2"/>
          <p:cNvSpPr txBox="1"/>
          <p:nvPr/>
        </p:nvSpPr>
        <p:spPr>
          <a:xfrm>
            <a:off x="332280" y="1411560"/>
            <a:ext cx="3803400" cy="29743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marL="268200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Выбрать «Перейти к заявлению»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68200"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68200"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68200"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68200"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68200">
              <a:lnSpc>
                <a:spcPct val="100000"/>
              </a:lnSpc>
            </a:pPr>
            <a:r>
              <a:rPr b="1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Внимание!</a:t>
            </a: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 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68200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В приемную кампанию 2022 года </a:t>
            </a:r>
            <a:r>
              <a:rPr b="1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на ЕПГУ функционирует сервис, который позволяет родителям, подавшим заявление в электронном виде, подгружать скан-копии документов, подтверждающих заявление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68200">
              <a:lnSpc>
                <a:spcPct val="100000"/>
              </a:lnSpc>
            </a:pPr>
            <a:r>
              <a:rPr b="1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(https://www.gosuslugi.ru/24225/12/info).</a:t>
            </a: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 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68200"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7" name="TextShape 3"/>
          <p:cNvSpPr txBox="1"/>
          <p:nvPr/>
        </p:nvSpPr>
        <p:spPr>
          <a:xfrm>
            <a:off x="8556840" y="474984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algn="r">
              <a:lnSpc>
                <a:spcPct val="100000"/>
              </a:lnSpc>
            </a:pPr>
            <a:fld id="{02CD9FDF-1219-4883-9ABE-D988A67170B1}" type="slidenum">
              <a:rPr b="0" lang="ru-RU" sz="1300" spc="-1" strike="noStrike">
                <a:solidFill>
                  <a:srgbClr val="443e3d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&lt;номер&gt;</a:t>
            </a:fld>
            <a:endParaRPr b="0" lang="ru-RU" sz="13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pic>
        <p:nvPicPr>
          <p:cNvPr id="128" name="Рисунок 2" descr=""/>
          <p:cNvPicPr/>
          <p:nvPr/>
        </p:nvPicPr>
        <p:blipFill>
          <a:blip r:embed="rId1"/>
          <a:stretch/>
        </p:blipFill>
        <p:spPr>
          <a:xfrm>
            <a:off x="4365360" y="1243080"/>
            <a:ext cx="3179520" cy="3506400"/>
          </a:xfrm>
          <a:prstGeom prst="rect">
            <a:avLst/>
          </a:prstGeom>
          <a:ln>
            <a:noFill/>
          </a:ln>
        </p:spPr>
      </p:pic>
    </p:spTree>
  </p:cSld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TextShape 1"/>
          <p:cNvSpPr txBox="1"/>
          <p:nvPr/>
        </p:nvSpPr>
        <p:spPr>
          <a:xfrm>
            <a:off x="1439280" y="196560"/>
            <a:ext cx="6425640" cy="920880"/>
          </a:xfrm>
          <a:prstGeom prst="rect">
            <a:avLst/>
          </a:prstGeom>
          <a:noFill/>
          <a:ln>
            <a:noFill/>
          </a:ln>
        </p:spPr>
        <p:txBody>
          <a:bodyPr tIns="91440" bIns="91440" anchor="b"/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Подача заявления через ЕПГУ при наличии подтверждённой учетной записи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30" name="TextShape 2"/>
          <p:cNvSpPr txBox="1"/>
          <p:nvPr/>
        </p:nvSpPr>
        <p:spPr>
          <a:xfrm>
            <a:off x="332280" y="1411560"/>
            <a:ext cx="3803400" cy="27457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marL="268200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Значение адреса постоянной регистрации заявителя подставляется из Личного кабинета пользователя портала Госуслуг.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68200"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68200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При наличии несовпадений необходимо изменить адрес, нажав кнопку «Редактировать», после чего выбрать «Верно»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31" name="TextShape 3"/>
          <p:cNvSpPr txBox="1"/>
          <p:nvPr/>
        </p:nvSpPr>
        <p:spPr>
          <a:xfrm>
            <a:off x="8556840" y="474984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algn="r">
              <a:lnSpc>
                <a:spcPct val="100000"/>
              </a:lnSpc>
            </a:pPr>
            <a:fld id="{C3F4E27C-71D5-434D-A413-34F6FC990DAE}" type="slidenum">
              <a:rPr b="0" lang="ru-RU" sz="1300" spc="-1" strike="noStrike">
                <a:solidFill>
                  <a:srgbClr val="443e3d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&lt;номер&gt;</a:t>
            </a:fld>
            <a:endParaRPr b="0" lang="ru-RU" sz="13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pic>
        <p:nvPicPr>
          <p:cNvPr id="132" name="Рисунок 1" descr=""/>
          <p:cNvPicPr/>
          <p:nvPr/>
        </p:nvPicPr>
        <p:blipFill>
          <a:blip r:embed="rId1"/>
          <a:stretch/>
        </p:blipFill>
        <p:spPr>
          <a:xfrm>
            <a:off x="4040280" y="1477800"/>
            <a:ext cx="3958920" cy="2679480"/>
          </a:xfrm>
          <a:prstGeom prst="rect">
            <a:avLst/>
          </a:prstGeom>
          <a:ln>
            <a:noFill/>
          </a:ln>
        </p:spPr>
      </p:pic>
    </p:spTree>
  </p:cSld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TextShape 1"/>
          <p:cNvSpPr txBox="1"/>
          <p:nvPr/>
        </p:nvSpPr>
        <p:spPr>
          <a:xfrm>
            <a:off x="1439280" y="196560"/>
            <a:ext cx="6425640" cy="920880"/>
          </a:xfrm>
          <a:prstGeom prst="rect">
            <a:avLst/>
          </a:prstGeom>
          <a:noFill/>
          <a:ln>
            <a:noFill/>
          </a:ln>
        </p:spPr>
        <p:txBody>
          <a:bodyPr tIns="91440" bIns="91440" anchor="b"/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Подача заявления через ЕПГУ при наличии подтверждённой учетной записи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34" name="TextShape 2"/>
          <p:cNvSpPr txBox="1"/>
          <p:nvPr/>
        </p:nvSpPr>
        <p:spPr>
          <a:xfrm>
            <a:off x="332280" y="1411560"/>
            <a:ext cx="3803400" cy="27457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marL="179280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В случае отсутствия постоянной регистрации необходимо указать временную регистрацию -последовательно ввести населенный пункт, улица, дом, номер квартиры.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179280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Если не нашли нужный адрес, то выбрать «Уточнить адрес»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35" name="TextShape 3"/>
          <p:cNvSpPr txBox="1"/>
          <p:nvPr/>
        </p:nvSpPr>
        <p:spPr>
          <a:xfrm>
            <a:off x="8556840" y="474984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algn="r">
              <a:lnSpc>
                <a:spcPct val="100000"/>
              </a:lnSpc>
            </a:pPr>
            <a:fld id="{2330F3B3-6CFB-43A9-A3CE-B48856897F68}" type="slidenum">
              <a:rPr b="0" lang="ru-RU" sz="1300" spc="-1" strike="noStrike">
                <a:solidFill>
                  <a:srgbClr val="443e3d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&lt;номер&gt;</a:t>
            </a:fld>
            <a:endParaRPr b="0" lang="ru-RU" sz="13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pic>
        <p:nvPicPr>
          <p:cNvPr id="136" name="Рисунок 2" descr=""/>
          <p:cNvPicPr/>
          <p:nvPr/>
        </p:nvPicPr>
        <p:blipFill>
          <a:blip r:embed="rId1"/>
          <a:stretch/>
        </p:blipFill>
        <p:spPr>
          <a:xfrm>
            <a:off x="3993480" y="1314000"/>
            <a:ext cx="4206240" cy="3084840"/>
          </a:xfrm>
          <a:prstGeom prst="rect">
            <a:avLst/>
          </a:prstGeom>
          <a:ln>
            <a:noFill/>
          </a:ln>
        </p:spPr>
      </p:pic>
    </p:spTree>
  </p:cSld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TextShape 1"/>
          <p:cNvSpPr txBox="1"/>
          <p:nvPr/>
        </p:nvSpPr>
        <p:spPr>
          <a:xfrm>
            <a:off x="1439280" y="196560"/>
            <a:ext cx="6425640" cy="920880"/>
          </a:xfrm>
          <a:prstGeom prst="rect">
            <a:avLst/>
          </a:prstGeom>
          <a:noFill/>
          <a:ln>
            <a:noFill/>
          </a:ln>
        </p:spPr>
        <p:txBody>
          <a:bodyPr tIns="91440" bIns="91440" anchor="b"/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Подача заявления через ЕПГУ при наличии подтверждённой учетной записи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38" name="TextShape 2"/>
          <p:cNvSpPr txBox="1"/>
          <p:nvPr/>
        </p:nvSpPr>
        <p:spPr>
          <a:xfrm>
            <a:off x="332280" y="1411560"/>
            <a:ext cx="3803400" cy="27457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marL="179280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Указать, прописан ли ребенок по этому адресу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39" name="TextShape 3"/>
          <p:cNvSpPr txBox="1"/>
          <p:nvPr/>
        </p:nvSpPr>
        <p:spPr>
          <a:xfrm>
            <a:off x="8556840" y="474984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algn="r">
              <a:lnSpc>
                <a:spcPct val="100000"/>
              </a:lnSpc>
            </a:pPr>
            <a:fld id="{94949B11-2514-453E-9F7E-2FFB1C1A4EC1}" type="slidenum">
              <a:rPr b="0" lang="ru-RU" sz="1300" spc="-1" strike="noStrike">
                <a:solidFill>
                  <a:srgbClr val="443e3d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&lt;номер&gt;</a:t>
            </a:fld>
            <a:endParaRPr b="0" lang="ru-RU" sz="13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pic>
        <p:nvPicPr>
          <p:cNvPr id="140" name="Рисунок 1" descr=""/>
          <p:cNvPicPr/>
          <p:nvPr/>
        </p:nvPicPr>
        <p:blipFill>
          <a:blip r:embed="rId1"/>
          <a:stretch/>
        </p:blipFill>
        <p:spPr>
          <a:xfrm>
            <a:off x="4136400" y="1530360"/>
            <a:ext cx="4434120" cy="2507760"/>
          </a:xfrm>
          <a:prstGeom prst="rect">
            <a:avLst/>
          </a:prstGeom>
          <a:ln>
            <a:noFill/>
          </a:ln>
        </p:spPr>
      </p:pic>
    </p:spTree>
  </p:cSld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TextShape 1"/>
          <p:cNvSpPr txBox="1"/>
          <p:nvPr/>
        </p:nvSpPr>
        <p:spPr>
          <a:xfrm>
            <a:off x="1439280" y="196560"/>
            <a:ext cx="6425640" cy="920880"/>
          </a:xfrm>
          <a:prstGeom prst="rect">
            <a:avLst/>
          </a:prstGeom>
          <a:noFill/>
          <a:ln>
            <a:noFill/>
          </a:ln>
        </p:spPr>
        <p:txBody>
          <a:bodyPr tIns="91440" bIns="91440" anchor="b"/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Подача заявления через ЕПГУ при наличии подтверждённой учетной записи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42" name="TextShape 2"/>
          <p:cNvSpPr txBox="1"/>
          <p:nvPr/>
        </p:nvSpPr>
        <p:spPr>
          <a:xfrm>
            <a:off x="332280" y="1411560"/>
            <a:ext cx="3803400" cy="27457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marL="179280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В случае, если ребенок прописан по другому адресу, необходимо последовательно ввести населенный пункт, улица, дом, номер квартиры.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179280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Если не нашли нужный адрес, то выбрать «Уточнить адрес»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179280"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43" name="TextShape 3"/>
          <p:cNvSpPr txBox="1"/>
          <p:nvPr/>
        </p:nvSpPr>
        <p:spPr>
          <a:xfrm>
            <a:off x="8556840" y="474984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algn="r">
              <a:lnSpc>
                <a:spcPct val="100000"/>
              </a:lnSpc>
            </a:pPr>
            <a:fld id="{FDA9FA43-C0C8-4047-BA2B-ED77030479DA}" type="slidenum">
              <a:rPr b="0" lang="ru-RU" sz="1300" spc="-1" strike="noStrike">
                <a:solidFill>
                  <a:srgbClr val="443e3d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&lt;номер&gt;</a:t>
            </a:fld>
            <a:endParaRPr b="0" lang="ru-RU" sz="13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pic>
        <p:nvPicPr>
          <p:cNvPr id="144" name="Рисунок 2" descr=""/>
          <p:cNvPicPr/>
          <p:nvPr/>
        </p:nvPicPr>
        <p:blipFill>
          <a:blip r:embed="rId1"/>
          <a:stretch/>
        </p:blipFill>
        <p:spPr>
          <a:xfrm>
            <a:off x="4136400" y="1411560"/>
            <a:ext cx="4244040" cy="2970720"/>
          </a:xfrm>
          <a:prstGeom prst="rect">
            <a:avLst/>
          </a:prstGeom>
          <a:ln>
            <a:noFill/>
          </a:ln>
        </p:spPr>
      </p:pic>
    </p:spTree>
  </p:cSld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TextShape 1"/>
          <p:cNvSpPr txBox="1"/>
          <p:nvPr/>
        </p:nvSpPr>
        <p:spPr>
          <a:xfrm>
            <a:off x="1439280" y="196560"/>
            <a:ext cx="6425640" cy="920880"/>
          </a:xfrm>
          <a:prstGeom prst="rect">
            <a:avLst/>
          </a:prstGeom>
          <a:noFill/>
          <a:ln>
            <a:noFill/>
          </a:ln>
        </p:spPr>
        <p:txBody>
          <a:bodyPr tIns="91440" bIns="91440" anchor="b"/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Подача заявления через ЕПГУ при наличии подтверждённой учетной записи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46" name="TextShape 2"/>
          <p:cNvSpPr txBox="1"/>
          <p:nvPr/>
        </p:nvSpPr>
        <p:spPr>
          <a:xfrm>
            <a:off x="332280" y="1411560"/>
            <a:ext cx="3803400" cy="27457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marL="179280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Необходимо ознакомиться с перечнем образовательных учреждений, закрепленных за адресом регистрации ребенка. Постановление Администрации города Екатеринбурга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179280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«О закреплении территорий за муниципальными общеобразовательными учреждениями муниципального образования «город Екатеринбург» размещено на сайте Департамента образования в разделе «Документы».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179280"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179280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Выберите школу из доступных для записи значений, закреплённых за адресом регистрации ребенка.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179280"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47" name="TextShape 3"/>
          <p:cNvSpPr txBox="1"/>
          <p:nvPr/>
        </p:nvSpPr>
        <p:spPr>
          <a:xfrm>
            <a:off x="8556840" y="474984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algn="r">
              <a:lnSpc>
                <a:spcPct val="100000"/>
              </a:lnSpc>
            </a:pPr>
            <a:fld id="{C91E0DEF-C87F-4C53-B4CE-0ACEB56E40D7}" type="slidenum">
              <a:rPr b="0" lang="ru-RU" sz="1300" spc="-1" strike="noStrike">
                <a:solidFill>
                  <a:srgbClr val="443e3d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&lt;номер&gt;</a:t>
            </a:fld>
            <a:endParaRPr b="0" lang="ru-RU" sz="13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pic>
        <p:nvPicPr>
          <p:cNvPr id="148" name="Рисунок 1" descr=""/>
          <p:cNvPicPr/>
          <p:nvPr/>
        </p:nvPicPr>
        <p:blipFill>
          <a:blip r:embed="rId1"/>
          <a:stretch/>
        </p:blipFill>
        <p:spPr>
          <a:xfrm>
            <a:off x="4381920" y="1411560"/>
            <a:ext cx="3325680" cy="3200040"/>
          </a:xfrm>
          <a:prstGeom prst="rect">
            <a:avLst/>
          </a:prstGeom>
          <a:ln>
            <a:noFill/>
          </a:ln>
        </p:spPr>
      </p:pic>
    </p:spTree>
  </p:cSld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TextShape 1"/>
          <p:cNvSpPr txBox="1"/>
          <p:nvPr/>
        </p:nvSpPr>
        <p:spPr>
          <a:xfrm>
            <a:off x="1439280" y="196560"/>
            <a:ext cx="6425640" cy="920880"/>
          </a:xfrm>
          <a:prstGeom prst="rect">
            <a:avLst/>
          </a:prstGeom>
          <a:noFill/>
          <a:ln>
            <a:noFill/>
          </a:ln>
        </p:spPr>
        <p:txBody>
          <a:bodyPr tIns="91440" bIns="91440" anchor="b"/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Подача заявления через ЕПГУ при наличии подтверждённой учетной записи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50" name="TextShape 2"/>
          <p:cNvSpPr txBox="1"/>
          <p:nvPr/>
        </p:nvSpPr>
        <p:spPr>
          <a:xfrm>
            <a:off x="332280" y="1411560"/>
            <a:ext cx="4725000" cy="27457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marL="179280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В случае отсутствия школы в списке доступных для записи, необходимо выбрать «Нет нужной школы», затем «Указать вручную»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179280"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51" name="TextShape 3"/>
          <p:cNvSpPr txBox="1"/>
          <p:nvPr/>
        </p:nvSpPr>
        <p:spPr>
          <a:xfrm>
            <a:off x="8556840" y="474984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algn="r">
              <a:lnSpc>
                <a:spcPct val="100000"/>
              </a:lnSpc>
            </a:pPr>
            <a:fld id="{5309D537-BCCB-4B84-B65D-E732426B1673}" type="slidenum">
              <a:rPr b="0" lang="ru-RU" sz="1300" spc="-1" strike="noStrike">
                <a:solidFill>
                  <a:srgbClr val="443e3d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&lt;номер&gt;</a:t>
            </a:fld>
            <a:endParaRPr b="0" lang="ru-RU" sz="13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pic>
        <p:nvPicPr>
          <p:cNvPr id="152" name="Рисунок 2" descr=""/>
          <p:cNvPicPr/>
          <p:nvPr/>
        </p:nvPicPr>
        <p:blipFill>
          <a:blip r:embed="rId1"/>
          <a:stretch/>
        </p:blipFill>
        <p:spPr>
          <a:xfrm>
            <a:off x="872640" y="2302560"/>
            <a:ext cx="3606120" cy="2643480"/>
          </a:xfrm>
          <a:prstGeom prst="rect">
            <a:avLst/>
          </a:prstGeom>
          <a:ln>
            <a:noFill/>
          </a:ln>
        </p:spPr>
      </p:pic>
      <p:pic>
        <p:nvPicPr>
          <p:cNvPr id="153" name="Рисунок 3" descr=""/>
          <p:cNvPicPr/>
          <p:nvPr/>
        </p:nvPicPr>
        <p:blipFill>
          <a:blip r:embed="rId2"/>
          <a:stretch/>
        </p:blipFill>
        <p:spPr>
          <a:xfrm>
            <a:off x="5114880" y="1411560"/>
            <a:ext cx="3332160" cy="2883600"/>
          </a:xfrm>
          <a:prstGeom prst="rect">
            <a:avLst/>
          </a:prstGeom>
          <a:ln>
            <a:noFill/>
          </a:ln>
        </p:spPr>
      </p:pic>
    </p:spTree>
  </p:cSld>
</p:sld>
</file>

<file path=ppt/slides/slide2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TextShape 1"/>
          <p:cNvSpPr txBox="1"/>
          <p:nvPr/>
        </p:nvSpPr>
        <p:spPr>
          <a:xfrm>
            <a:off x="1439280" y="196560"/>
            <a:ext cx="6425640" cy="920880"/>
          </a:xfrm>
          <a:prstGeom prst="rect">
            <a:avLst/>
          </a:prstGeom>
          <a:noFill/>
          <a:ln>
            <a:noFill/>
          </a:ln>
        </p:spPr>
        <p:txBody>
          <a:bodyPr tIns="91440" bIns="91440" anchor="b"/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Подача заявления через ЕПГУ при наличии подтверждённой учетной записи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55" name="TextShape 2"/>
          <p:cNvSpPr txBox="1"/>
          <p:nvPr/>
        </p:nvSpPr>
        <p:spPr>
          <a:xfrm>
            <a:off x="332280" y="1411560"/>
            <a:ext cx="3132000" cy="27457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marL="179280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Выбрать данные ребенка из вашего профиля Личного кабинета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179280"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56" name="TextShape 3"/>
          <p:cNvSpPr txBox="1"/>
          <p:nvPr/>
        </p:nvSpPr>
        <p:spPr>
          <a:xfrm>
            <a:off x="8556840" y="474984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algn="r">
              <a:lnSpc>
                <a:spcPct val="100000"/>
              </a:lnSpc>
            </a:pPr>
            <a:fld id="{6A98115A-187E-495B-9F81-2525720C3EBC}" type="slidenum">
              <a:rPr b="0" lang="ru-RU" sz="1300" spc="-1" strike="noStrike">
                <a:solidFill>
                  <a:srgbClr val="443e3d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&lt;номер&gt;</a:t>
            </a:fld>
            <a:endParaRPr b="0" lang="ru-RU" sz="13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pic>
        <p:nvPicPr>
          <p:cNvPr id="157" name="Рисунок 1" descr=""/>
          <p:cNvPicPr/>
          <p:nvPr/>
        </p:nvPicPr>
        <p:blipFill>
          <a:blip r:embed="rId1"/>
          <a:stretch/>
        </p:blipFill>
        <p:spPr>
          <a:xfrm>
            <a:off x="3993120" y="1619280"/>
            <a:ext cx="4563360" cy="2748240"/>
          </a:xfrm>
          <a:prstGeom prst="rect">
            <a:avLst/>
          </a:prstGeom>
          <a:ln>
            <a:noFill/>
          </a:ln>
        </p:spPr>
      </p:pic>
    </p:spTree>
  </p:cSld>
</p:sld>
</file>

<file path=ppt/slides/slide2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TextShape 1"/>
          <p:cNvSpPr txBox="1"/>
          <p:nvPr/>
        </p:nvSpPr>
        <p:spPr>
          <a:xfrm>
            <a:off x="1439280" y="196560"/>
            <a:ext cx="6425640" cy="920880"/>
          </a:xfrm>
          <a:prstGeom prst="rect">
            <a:avLst/>
          </a:prstGeom>
          <a:noFill/>
          <a:ln>
            <a:noFill/>
          </a:ln>
        </p:spPr>
        <p:txBody>
          <a:bodyPr tIns="91440" bIns="91440" anchor="b"/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Подача заявления через ЕПГУ при наличии подтверждённой учетной записи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59" name="TextShape 2"/>
          <p:cNvSpPr txBox="1"/>
          <p:nvPr/>
        </p:nvSpPr>
        <p:spPr>
          <a:xfrm>
            <a:off x="332280" y="1411560"/>
            <a:ext cx="3339360" cy="27457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marL="179280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Подтвердить данные ребёнка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179280"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60" name="TextShape 3"/>
          <p:cNvSpPr txBox="1"/>
          <p:nvPr/>
        </p:nvSpPr>
        <p:spPr>
          <a:xfrm>
            <a:off x="8556840" y="474984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algn="r">
              <a:lnSpc>
                <a:spcPct val="100000"/>
              </a:lnSpc>
            </a:pPr>
            <a:fld id="{282F93FA-70D5-434A-852A-427D88C01E0E}" type="slidenum">
              <a:rPr b="0" lang="ru-RU" sz="1300" spc="-1" strike="noStrike">
                <a:solidFill>
                  <a:srgbClr val="443e3d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&lt;номер&gt;</a:t>
            </a:fld>
            <a:endParaRPr b="0" lang="ru-RU" sz="13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pic>
        <p:nvPicPr>
          <p:cNvPr id="161" name="Рисунок 2" descr=""/>
          <p:cNvPicPr/>
          <p:nvPr/>
        </p:nvPicPr>
        <p:blipFill>
          <a:blip r:embed="rId1"/>
          <a:stretch/>
        </p:blipFill>
        <p:spPr>
          <a:xfrm>
            <a:off x="3907800" y="1269360"/>
            <a:ext cx="2720880" cy="3602160"/>
          </a:xfrm>
          <a:prstGeom prst="rect">
            <a:avLst/>
          </a:prstGeom>
          <a:ln>
            <a:noFill/>
          </a:ln>
        </p:spPr>
      </p:pic>
    </p:spTree>
  </p:cSld>
</p:sld>
</file>

<file path=ppt/slides/slide3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TextShape 1"/>
          <p:cNvSpPr txBox="1"/>
          <p:nvPr/>
        </p:nvSpPr>
        <p:spPr>
          <a:xfrm>
            <a:off x="1439280" y="196560"/>
            <a:ext cx="6425640" cy="920880"/>
          </a:xfrm>
          <a:prstGeom prst="rect">
            <a:avLst/>
          </a:prstGeom>
          <a:noFill/>
          <a:ln>
            <a:noFill/>
          </a:ln>
        </p:spPr>
        <p:txBody>
          <a:bodyPr tIns="91440" bIns="91440" anchor="b"/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Подача заявления через ЕПГУ при наличии подтверждённой учетной записи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63" name="TextShape 2"/>
          <p:cNvSpPr txBox="1"/>
          <p:nvPr/>
        </p:nvSpPr>
        <p:spPr>
          <a:xfrm>
            <a:off x="332280" y="1411560"/>
            <a:ext cx="3339360" cy="27457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marL="179280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Указать, имеет ли ребенок российское гражданство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179280"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64" name="TextShape 3"/>
          <p:cNvSpPr txBox="1"/>
          <p:nvPr/>
        </p:nvSpPr>
        <p:spPr>
          <a:xfrm>
            <a:off x="8556840" y="474984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algn="r">
              <a:lnSpc>
                <a:spcPct val="100000"/>
              </a:lnSpc>
            </a:pPr>
            <a:fld id="{C3BBD93D-85DA-42C5-B2BB-67F05F89EF43}" type="slidenum">
              <a:rPr b="0" lang="ru-RU" sz="1300" spc="-1" strike="noStrike">
                <a:solidFill>
                  <a:srgbClr val="443e3d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&lt;номер&gt;</a:t>
            </a:fld>
            <a:endParaRPr b="0" lang="ru-RU" sz="13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pic>
        <p:nvPicPr>
          <p:cNvPr id="165" name="Рисунок 1" descr=""/>
          <p:cNvPicPr/>
          <p:nvPr/>
        </p:nvPicPr>
        <p:blipFill>
          <a:blip r:embed="rId1"/>
          <a:stretch/>
        </p:blipFill>
        <p:spPr>
          <a:xfrm>
            <a:off x="3763440" y="1514520"/>
            <a:ext cx="4512240" cy="2858040"/>
          </a:xfrm>
          <a:prstGeom prst="rect">
            <a:avLst/>
          </a:prstGeom>
          <a:ln>
            <a:noFill/>
          </a:ln>
        </p:spPr>
      </p:pic>
    </p:spTree>
  </p:cSld>
</p:sld>
</file>

<file path=ppt/slides/slide3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TextShape 1"/>
          <p:cNvSpPr txBox="1"/>
          <p:nvPr/>
        </p:nvSpPr>
        <p:spPr>
          <a:xfrm>
            <a:off x="1439280" y="196560"/>
            <a:ext cx="6425640" cy="920880"/>
          </a:xfrm>
          <a:prstGeom prst="rect">
            <a:avLst/>
          </a:prstGeom>
          <a:noFill/>
          <a:ln>
            <a:noFill/>
          </a:ln>
        </p:spPr>
        <p:txBody>
          <a:bodyPr tIns="91440" bIns="91440" anchor="b"/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Подача заявления через ЕПГУ при наличии подтверждённой учетной записи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67" name="TextShape 2"/>
          <p:cNvSpPr txBox="1"/>
          <p:nvPr/>
        </p:nvSpPr>
        <p:spPr>
          <a:xfrm>
            <a:off x="332280" y="1411560"/>
            <a:ext cx="3339360" cy="27457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marL="179280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Если ребёнок не имеет российского гражданства, указать необходимость в дополнительном языке для обучения в качестве родного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179280"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68" name="TextShape 3"/>
          <p:cNvSpPr txBox="1"/>
          <p:nvPr/>
        </p:nvSpPr>
        <p:spPr>
          <a:xfrm>
            <a:off x="8556840" y="474984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algn="r">
              <a:lnSpc>
                <a:spcPct val="100000"/>
              </a:lnSpc>
            </a:pPr>
            <a:fld id="{04548FC7-6C12-488D-A7A7-B3FA11653810}" type="slidenum">
              <a:rPr b="0" lang="ru-RU" sz="1300" spc="-1" strike="noStrike">
                <a:solidFill>
                  <a:srgbClr val="443e3d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&lt;номер&gt;</a:t>
            </a:fld>
            <a:endParaRPr b="0" lang="ru-RU" sz="13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pic>
        <p:nvPicPr>
          <p:cNvPr id="169" name="Рисунок 2" descr=""/>
          <p:cNvPicPr/>
          <p:nvPr/>
        </p:nvPicPr>
        <p:blipFill>
          <a:blip r:embed="rId1"/>
          <a:stretch/>
        </p:blipFill>
        <p:spPr>
          <a:xfrm>
            <a:off x="3672000" y="1335960"/>
            <a:ext cx="3940560" cy="3467520"/>
          </a:xfrm>
          <a:prstGeom prst="rect">
            <a:avLst/>
          </a:prstGeom>
          <a:ln>
            <a:noFill/>
          </a:ln>
        </p:spPr>
      </p:pic>
    </p:spTree>
  </p:cSld>
</p:sld>
</file>

<file path=ppt/slides/slide3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TextShape 1"/>
          <p:cNvSpPr txBox="1"/>
          <p:nvPr/>
        </p:nvSpPr>
        <p:spPr>
          <a:xfrm>
            <a:off x="1439280" y="196560"/>
            <a:ext cx="6425640" cy="920880"/>
          </a:xfrm>
          <a:prstGeom prst="rect">
            <a:avLst/>
          </a:prstGeom>
          <a:noFill/>
          <a:ln>
            <a:noFill/>
          </a:ln>
        </p:spPr>
        <p:txBody>
          <a:bodyPr tIns="91440" bIns="91440" anchor="b"/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Подача заявления через ЕПГУ при наличии подтверждённой учетной записи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71" name="TextShape 2"/>
          <p:cNvSpPr txBox="1"/>
          <p:nvPr/>
        </p:nvSpPr>
        <p:spPr>
          <a:xfrm>
            <a:off x="332280" y="1411560"/>
            <a:ext cx="3339360" cy="27457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marL="179280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Если ребёнок имеет российское гражданство, выбрать язык обучения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179280"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72" name="TextShape 3"/>
          <p:cNvSpPr txBox="1"/>
          <p:nvPr/>
        </p:nvSpPr>
        <p:spPr>
          <a:xfrm>
            <a:off x="8556840" y="474984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algn="r">
              <a:lnSpc>
                <a:spcPct val="100000"/>
              </a:lnSpc>
            </a:pPr>
            <a:fld id="{13A3760C-706E-4289-BBFA-BE0145FDA7CC}" type="slidenum">
              <a:rPr b="0" lang="ru-RU" sz="1300" spc="-1" strike="noStrike">
                <a:solidFill>
                  <a:srgbClr val="443e3d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&lt;номер&gt;</a:t>
            </a:fld>
            <a:endParaRPr b="0" lang="ru-RU" sz="13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pic>
        <p:nvPicPr>
          <p:cNvPr id="173" name="Рисунок 1" descr=""/>
          <p:cNvPicPr/>
          <p:nvPr/>
        </p:nvPicPr>
        <p:blipFill>
          <a:blip r:embed="rId1"/>
          <a:stretch/>
        </p:blipFill>
        <p:spPr>
          <a:xfrm>
            <a:off x="3600360" y="1342080"/>
            <a:ext cx="4101480" cy="3223440"/>
          </a:xfrm>
          <a:prstGeom prst="rect">
            <a:avLst/>
          </a:prstGeom>
          <a:ln>
            <a:noFill/>
          </a:ln>
        </p:spPr>
      </p:pic>
    </p:spTree>
  </p:cSld>
</p:sld>
</file>

<file path=ppt/slides/slide3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TextShape 1"/>
          <p:cNvSpPr txBox="1"/>
          <p:nvPr/>
        </p:nvSpPr>
        <p:spPr>
          <a:xfrm>
            <a:off x="1439280" y="196560"/>
            <a:ext cx="6425640" cy="920880"/>
          </a:xfrm>
          <a:prstGeom prst="rect">
            <a:avLst/>
          </a:prstGeom>
          <a:noFill/>
          <a:ln>
            <a:noFill/>
          </a:ln>
        </p:spPr>
        <p:txBody>
          <a:bodyPr tIns="91440" bIns="91440" anchor="b"/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Подача заявления через ЕПГУ при наличии подтверждённой учетной записи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75" name="TextShape 2"/>
          <p:cNvSpPr txBox="1"/>
          <p:nvPr/>
        </p:nvSpPr>
        <p:spPr>
          <a:xfrm>
            <a:off x="332280" y="1411560"/>
            <a:ext cx="3339360" cy="27457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marL="179280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Указать, необходимы ли ребёнку специальные условия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179280"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76" name="TextShape 3"/>
          <p:cNvSpPr txBox="1"/>
          <p:nvPr/>
        </p:nvSpPr>
        <p:spPr>
          <a:xfrm>
            <a:off x="8556840" y="474984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algn="r">
              <a:lnSpc>
                <a:spcPct val="100000"/>
              </a:lnSpc>
            </a:pPr>
            <a:fld id="{9990E836-991E-49C5-9DC8-03E10EC3C41F}" type="slidenum">
              <a:rPr b="0" lang="ru-RU" sz="1300" spc="-1" strike="noStrike">
                <a:solidFill>
                  <a:srgbClr val="443e3d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&lt;номер&gt;</a:t>
            </a:fld>
            <a:endParaRPr b="0" lang="ru-RU" sz="13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pic>
        <p:nvPicPr>
          <p:cNvPr id="177" name="Рисунок 2" descr=""/>
          <p:cNvPicPr/>
          <p:nvPr/>
        </p:nvPicPr>
        <p:blipFill>
          <a:blip r:embed="rId1"/>
          <a:stretch/>
        </p:blipFill>
        <p:spPr>
          <a:xfrm>
            <a:off x="3828960" y="1352880"/>
            <a:ext cx="4386960" cy="3176640"/>
          </a:xfrm>
          <a:prstGeom prst="rect">
            <a:avLst/>
          </a:prstGeom>
          <a:ln>
            <a:noFill/>
          </a:ln>
        </p:spPr>
      </p:pic>
    </p:spTree>
  </p:cSld>
</p:sld>
</file>

<file path=ppt/slides/slide3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TextShape 1"/>
          <p:cNvSpPr txBox="1"/>
          <p:nvPr/>
        </p:nvSpPr>
        <p:spPr>
          <a:xfrm>
            <a:off x="1439280" y="196560"/>
            <a:ext cx="6425640" cy="920880"/>
          </a:xfrm>
          <a:prstGeom prst="rect">
            <a:avLst/>
          </a:prstGeom>
          <a:noFill/>
          <a:ln>
            <a:noFill/>
          </a:ln>
        </p:spPr>
        <p:txBody>
          <a:bodyPr tIns="91440" bIns="91440" anchor="b"/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Подача заявления через ЕПГУ при наличии подтверждённой учетной записи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79" name="TextShape 2"/>
          <p:cNvSpPr txBox="1"/>
          <p:nvPr/>
        </p:nvSpPr>
        <p:spPr>
          <a:xfrm>
            <a:off x="332280" y="1411560"/>
            <a:ext cx="3339360" cy="27457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marL="179280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Проверить данные заявителя.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179280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Если в указанных данных содержится ошибка, выбрать «редактировать»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179280"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80" name="TextShape 3"/>
          <p:cNvSpPr txBox="1"/>
          <p:nvPr/>
        </p:nvSpPr>
        <p:spPr>
          <a:xfrm>
            <a:off x="8556840" y="474984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algn="r">
              <a:lnSpc>
                <a:spcPct val="100000"/>
              </a:lnSpc>
            </a:pPr>
            <a:fld id="{BF4B10A1-9013-4AF9-9E17-DCDAF23B44E4}" type="slidenum">
              <a:rPr b="0" lang="ru-RU" sz="1300" spc="-1" strike="noStrike">
                <a:solidFill>
                  <a:srgbClr val="443e3d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&lt;номер&gt;</a:t>
            </a:fld>
            <a:endParaRPr b="0" lang="ru-RU" sz="13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pic>
        <p:nvPicPr>
          <p:cNvPr id="181" name="Рисунок 1" descr=""/>
          <p:cNvPicPr/>
          <p:nvPr/>
        </p:nvPicPr>
        <p:blipFill>
          <a:blip r:embed="rId1"/>
          <a:stretch/>
        </p:blipFill>
        <p:spPr>
          <a:xfrm>
            <a:off x="4000320" y="1117800"/>
            <a:ext cx="2461320" cy="3508200"/>
          </a:xfrm>
          <a:prstGeom prst="rect">
            <a:avLst/>
          </a:prstGeom>
          <a:ln>
            <a:noFill/>
          </a:ln>
        </p:spPr>
      </p:pic>
    </p:spTree>
  </p:cSld>
</p:sld>
</file>

<file path=ppt/slides/slide3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TextShape 1"/>
          <p:cNvSpPr txBox="1"/>
          <p:nvPr/>
        </p:nvSpPr>
        <p:spPr>
          <a:xfrm>
            <a:off x="1439280" y="196560"/>
            <a:ext cx="6425640" cy="920880"/>
          </a:xfrm>
          <a:prstGeom prst="rect">
            <a:avLst/>
          </a:prstGeom>
          <a:noFill/>
          <a:ln>
            <a:noFill/>
          </a:ln>
        </p:spPr>
        <p:txBody>
          <a:bodyPr tIns="91440" bIns="91440" anchor="b"/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Подача заявления через ЕПГУ при наличии подтверждённой учетной записи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83" name="TextShape 2"/>
          <p:cNvSpPr txBox="1"/>
          <p:nvPr/>
        </p:nvSpPr>
        <p:spPr>
          <a:xfrm>
            <a:off x="332280" y="1411560"/>
            <a:ext cx="8053920" cy="27457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marL="179280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Подтвердите контактный номер телефона и электронную почту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179280"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84" name="TextShape 3"/>
          <p:cNvSpPr txBox="1"/>
          <p:nvPr/>
        </p:nvSpPr>
        <p:spPr>
          <a:xfrm>
            <a:off x="8556840" y="474984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algn="r">
              <a:lnSpc>
                <a:spcPct val="100000"/>
              </a:lnSpc>
            </a:pPr>
            <a:fld id="{90E60ED0-AD76-45B0-AD4F-35A00C1EAFBE}" type="slidenum">
              <a:rPr b="0" lang="ru-RU" sz="1300" spc="-1" strike="noStrike">
                <a:solidFill>
                  <a:srgbClr val="443e3d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&lt;номер&gt;</a:t>
            </a:fld>
            <a:endParaRPr b="0" lang="ru-RU" sz="13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pic>
        <p:nvPicPr>
          <p:cNvPr id="185" name="Рисунок 2" descr=""/>
          <p:cNvPicPr/>
          <p:nvPr/>
        </p:nvPicPr>
        <p:blipFill>
          <a:blip r:embed="rId1"/>
          <a:stretch/>
        </p:blipFill>
        <p:spPr>
          <a:xfrm>
            <a:off x="964440" y="2409840"/>
            <a:ext cx="3125160" cy="1856160"/>
          </a:xfrm>
          <a:prstGeom prst="rect">
            <a:avLst/>
          </a:prstGeom>
          <a:ln>
            <a:noFill/>
          </a:ln>
        </p:spPr>
      </p:pic>
      <p:pic>
        <p:nvPicPr>
          <p:cNvPr id="186" name="Рисунок 3" descr=""/>
          <p:cNvPicPr/>
          <p:nvPr/>
        </p:nvPicPr>
        <p:blipFill>
          <a:blip r:embed="rId2"/>
          <a:stretch/>
        </p:blipFill>
        <p:spPr>
          <a:xfrm>
            <a:off x="4844160" y="2409840"/>
            <a:ext cx="3097440" cy="1856160"/>
          </a:xfrm>
          <a:prstGeom prst="rect">
            <a:avLst/>
          </a:prstGeom>
          <a:ln>
            <a:noFill/>
          </a:ln>
        </p:spPr>
      </p:pic>
    </p:spTree>
  </p:cSld>
</p:sld>
</file>

<file path=ppt/slides/slide3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TextShape 1"/>
          <p:cNvSpPr txBox="1"/>
          <p:nvPr/>
        </p:nvSpPr>
        <p:spPr>
          <a:xfrm>
            <a:off x="1439280" y="196560"/>
            <a:ext cx="6425640" cy="920880"/>
          </a:xfrm>
          <a:prstGeom prst="rect">
            <a:avLst/>
          </a:prstGeom>
          <a:noFill/>
          <a:ln>
            <a:noFill/>
          </a:ln>
        </p:spPr>
        <p:txBody>
          <a:bodyPr tIns="91440" bIns="91440" anchor="b"/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Подача заявления через ЕПГУ при наличии подтверждённой учетной записи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88" name="TextShape 2"/>
          <p:cNvSpPr txBox="1"/>
          <p:nvPr/>
        </p:nvSpPr>
        <p:spPr>
          <a:xfrm>
            <a:off x="332280" y="1411560"/>
            <a:ext cx="2989080" cy="201708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marL="179280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Укажите данные второго родителя (законного представителя) ребенка (при наличии)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179280"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89" name="TextShape 3"/>
          <p:cNvSpPr txBox="1"/>
          <p:nvPr/>
        </p:nvSpPr>
        <p:spPr>
          <a:xfrm>
            <a:off x="8556840" y="474984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algn="r">
              <a:lnSpc>
                <a:spcPct val="100000"/>
              </a:lnSpc>
            </a:pPr>
            <a:fld id="{D801ED2D-C27C-46EA-95AA-FF19A106426F}" type="slidenum">
              <a:rPr b="0" lang="ru-RU" sz="1300" spc="-1" strike="noStrike">
                <a:solidFill>
                  <a:srgbClr val="443e3d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&lt;номер&gt;</a:t>
            </a:fld>
            <a:endParaRPr b="0" lang="ru-RU" sz="13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pic>
        <p:nvPicPr>
          <p:cNvPr id="190" name="Рисунок 1" descr=""/>
          <p:cNvPicPr/>
          <p:nvPr/>
        </p:nvPicPr>
        <p:blipFill>
          <a:blip r:embed="rId1"/>
          <a:stretch/>
        </p:blipFill>
        <p:spPr>
          <a:xfrm>
            <a:off x="3957480" y="1452960"/>
            <a:ext cx="3708360" cy="3078360"/>
          </a:xfrm>
          <a:prstGeom prst="rect">
            <a:avLst/>
          </a:prstGeom>
          <a:ln>
            <a:noFill/>
          </a:ln>
        </p:spPr>
      </p:pic>
    </p:spTree>
  </p:cSld>
</p:sld>
</file>

<file path=ppt/slides/slide3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TextShape 1"/>
          <p:cNvSpPr txBox="1"/>
          <p:nvPr/>
        </p:nvSpPr>
        <p:spPr>
          <a:xfrm>
            <a:off x="1439280" y="196560"/>
            <a:ext cx="6425640" cy="920880"/>
          </a:xfrm>
          <a:prstGeom prst="rect">
            <a:avLst/>
          </a:prstGeom>
          <a:noFill/>
          <a:ln>
            <a:noFill/>
          </a:ln>
        </p:spPr>
        <p:txBody>
          <a:bodyPr tIns="91440" bIns="91440" anchor="b"/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Подача заявления через ЕПГУ при наличии подтверждённой учетной записи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92" name="TextShape 2"/>
          <p:cNvSpPr txBox="1"/>
          <p:nvPr/>
        </p:nvSpPr>
        <p:spPr>
          <a:xfrm>
            <a:off x="332280" y="1411560"/>
            <a:ext cx="3283560" cy="34171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marL="179280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Черновик заявления сохранен и будет отображаться в Личном кабинета портала Госуслуг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179280"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179280"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179280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Время подачи заявлений указано в разделе </a:t>
            </a:r>
            <a:r>
              <a:rPr b="1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Когда подавать заявление: </a:t>
            </a: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настоящей инструкции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179280"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179280">
              <a:lnSpc>
                <a:spcPct val="100000"/>
              </a:lnSpc>
            </a:pPr>
            <a:r>
              <a:rPr b="1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ВНИМАНИЕ!</a:t>
            </a: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 </a:t>
            </a:r>
            <a:r>
              <a:rPr b="1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В случае подачи заявлений с использованием Единого портала, </a:t>
            </a:r>
            <a:r>
              <a:rPr b="1" lang="ru-RU" sz="1400" spc="-1" strike="noStrike" u="sng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номер заявления присваивается во время создания предварительного заявления.</a:t>
            </a:r>
            <a:r>
              <a:rPr b="0" lang="ru-RU" sz="1400" spc="-1" strike="noStrike" u="sng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 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179280"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179280"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179280"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179280"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179280"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93" name="TextShape 3"/>
          <p:cNvSpPr txBox="1"/>
          <p:nvPr/>
        </p:nvSpPr>
        <p:spPr>
          <a:xfrm>
            <a:off x="8556840" y="474984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algn="r">
              <a:lnSpc>
                <a:spcPct val="100000"/>
              </a:lnSpc>
            </a:pPr>
            <a:fld id="{02D27B5E-6EF1-477B-8A89-2EA55A664DF6}" type="slidenum">
              <a:rPr b="0" lang="ru-RU" sz="1300" spc="-1" strike="noStrike">
                <a:solidFill>
                  <a:srgbClr val="443e3d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&lt;номер&gt;</a:t>
            </a:fld>
            <a:endParaRPr b="0" lang="ru-RU" sz="13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pic>
        <p:nvPicPr>
          <p:cNvPr id="194" name="Рисунок 2" descr=""/>
          <p:cNvPicPr/>
          <p:nvPr/>
        </p:nvPicPr>
        <p:blipFill>
          <a:blip r:embed="rId1"/>
          <a:stretch/>
        </p:blipFill>
        <p:spPr>
          <a:xfrm>
            <a:off x="3686040" y="1393560"/>
            <a:ext cx="3891600" cy="3293640"/>
          </a:xfrm>
          <a:prstGeom prst="rect">
            <a:avLst/>
          </a:prstGeom>
          <a:ln>
            <a:noFill/>
          </a:ln>
        </p:spPr>
      </p:pic>
    </p:spTree>
  </p:cSld>
</p:sld>
</file>

<file path=ppt/slides/slide3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TextShape 1"/>
          <p:cNvSpPr txBox="1"/>
          <p:nvPr/>
        </p:nvSpPr>
        <p:spPr>
          <a:xfrm>
            <a:off x="1439280" y="196560"/>
            <a:ext cx="6425640" cy="920880"/>
          </a:xfrm>
          <a:prstGeom prst="rect">
            <a:avLst/>
          </a:prstGeom>
          <a:noFill/>
          <a:ln>
            <a:noFill/>
          </a:ln>
        </p:spPr>
        <p:txBody>
          <a:bodyPr tIns="91440" bIns="91440" anchor="b"/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Подача заявления через ЕПГУ при наличии подтверждённой учетной записи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96" name="TextShape 2"/>
          <p:cNvSpPr txBox="1"/>
          <p:nvPr/>
        </p:nvSpPr>
        <p:spPr>
          <a:xfrm>
            <a:off x="332280" y="1168920"/>
            <a:ext cx="8274960" cy="27223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marL="179280">
              <a:lnSpc>
                <a:spcPct val="100000"/>
              </a:lnSpc>
            </a:pP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Arial"/>
                <a:ea typeface="Calibri"/>
              </a:rPr>
              <a:t>Во время записи произошла перезагрузка страницы или появилось сообщение "Возникла ошибка 429. Заявление не отправлено". Что делать?</a:t>
            </a:r>
            <a:r>
              <a:rPr b="1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Calibri"/>
                <a:ea typeface="Calibri"/>
              </a:rPr>
              <a:t> </a:t>
            </a:r>
            <a:br/>
            <a:br/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Arial"/>
                <a:ea typeface="Calibri"/>
              </a:rPr>
              <a:t>После этого обновите страницу браузера.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Calibri"/>
                <a:ea typeface="Calibri"/>
              </a:rPr>
              <a:t> </a:t>
            </a:r>
            <a:br/>
            <a:r>
              <a:rPr b="1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Arial"/>
                <a:ea typeface="Calibri"/>
              </a:rPr>
              <a:t>Портал перегружен. Почему?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97" name="TextShape 3"/>
          <p:cNvSpPr txBox="1"/>
          <p:nvPr/>
        </p:nvSpPr>
        <p:spPr>
          <a:xfrm>
            <a:off x="8556840" y="474984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algn="r">
              <a:lnSpc>
                <a:spcPct val="100000"/>
              </a:lnSpc>
            </a:pPr>
            <a:fld id="{D2A47BAE-08C7-4E58-980B-0E8E1C74656B}" type="slidenum">
              <a:rPr b="0" lang="ru-RU" sz="1300" spc="-1" strike="noStrike">
                <a:solidFill>
                  <a:srgbClr val="443e3d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&lt;номер&gt;</a:t>
            </a:fld>
            <a:endParaRPr b="0" lang="ru-RU" sz="13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98" name="CustomShape 4"/>
          <p:cNvSpPr/>
          <p:nvPr/>
        </p:nvSpPr>
        <p:spPr>
          <a:xfrm>
            <a:off x="462960" y="4300200"/>
            <a:ext cx="8144280" cy="303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Arial"/>
                <a:ea typeface="Calibri"/>
              </a:rPr>
              <a:t>Сработал механизм защиты от перегрузок. Повторите последние действия.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199" name="Picture 1" descr=""/>
          <p:cNvPicPr/>
          <p:nvPr/>
        </p:nvPicPr>
        <p:blipFill>
          <a:blip r:embed="rId1"/>
          <a:stretch/>
        </p:blipFill>
        <p:spPr>
          <a:xfrm>
            <a:off x="4018680" y="2752920"/>
            <a:ext cx="4142880" cy="1342800"/>
          </a:xfrm>
          <a:prstGeom prst="rect">
            <a:avLst/>
          </a:prstGeom>
          <a:ln>
            <a:noFill/>
          </a:ln>
        </p:spPr>
      </p:pic>
    </p:spTree>
  </p:cSld>
</p:sld>
</file>

<file path=ppt/slides/slide3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TextShape 1"/>
          <p:cNvSpPr txBox="1"/>
          <p:nvPr/>
        </p:nvSpPr>
        <p:spPr>
          <a:xfrm>
            <a:off x="1439280" y="196560"/>
            <a:ext cx="6825600" cy="920880"/>
          </a:xfrm>
          <a:prstGeom prst="rect">
            <a:avLst/>
          </a:prstGeom>
          <a:noFill/>
          <a:ln>
            <a:noFill/>
          </a:ln>
        </p:spPr>
        <p:txBody>
          <a:bodyPr tIns="91440" bIns="91440" anchor="b"/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Подтверждение электронного заявления  на ЕПГУ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01" name="TextShape 2"/>
          <p:cNvSpPr txBox="1"/>
          <p:nvPr/>
        </p:nvSpPr>
        <p:spPr>
          <a:xfrm>
            <a:off x="332280" y="1168920"/>
            <a:ext cx="8405640" cy="105156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marL="179280">
              <a:lnSpc>
                <a:spcPct val="100000"/>
              </a:lnSpc>
            </a:pP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indent="-342720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В приемную кампанию 2022 года </a:t>
            </a:r>
            <a:r>
              <a:rPr b="1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на ЕПГУ функционирует сервис, который позволяет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indent="-342720" algn="ctr">
              <a:lnSpc>
                <a:spcPct val="100000"/>
              </a:lnSpc>
            </a:pPr>
            <a:r>
              <a:rPr b="1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родителям, подавшим заявление в электронном виде, подгружать скан-копии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indent="-342720" algn="ctr">
              <a:lnSpc>
                <a:spcPct val="100000"/>
              </a:lnSpc>
            </a:pPr>
            <a:r>
              <a:rPr b="1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документов, подтверждающих заявление (https://www.gosuslugi.ru/24225).</a:t>
            </a: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 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indent="-342720" algn="ctr">
              <a:lnSpc>
                <a:spcPct val="100000"/>
              </a:lnSpc>
            </a:pP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02" name="TextShape 3"/>
          <p:cNvSpPr txBox="1"/>
          <p:nvPr/>
        </p:nvSpPr>
        <p:spPr>
          <a:xfrm>
            <a:off x="8556840" y="474984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algn="r">
              <a:lnSpc>
                <a:spcPct val="100000"/>
              </a:lnSpc>
            </a:pPr>
            <a:fld id="{5F111084-C537-464F-AE7D-48B2113321CE}" type="slidenum">
              <a:rPr b="0" lang="ru-RU" sz="1300" spc="-1" strike="noStrike">
                <a:solidFill>
                  <a:srgbClr val="443e3d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&lt;номер&gt;</a:t>
            </a:fld>
            <a:endParaRPr b="0" lang="ru-RU" sz="13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pic>
        <p:nvPicPr>
          <p:cNvPr id="203" name="Рисунок 1" descr=""/>
          <p:cNvPicPr/>
          <p:nvPr/>
        </p:nvPicPr>
        <p:blipFill>
          <a:blip r:embed="rId1"/>
          <a:stretch/>
        </p:blipFill>
        <p:spPr>
          <a:xfrm>
            <a:off x="2198880" y="2428920"/>
            <a:ext cx="4906080" cy="2320560"/>
          </a:xfrm>
          <a:prstGeom prst="rect">
            <a:avLst/>
          </a:prstGeom>
          <a:ln>
            <a:noFill/>
          </a:ln>
        </p:spPr>
      </p:pic>
    </p:spTree>
  </p:cSld>
</p:sld>
</file>

<file path=ppt/slides/slide4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TextShape 1"/>
          <p:cNvSpPr txBox="1"/>
          <p:nvPr/>
        </p:nvSpPr>
        <p:spPr>
          <a:xfrm>
            <a:off x="1439280" y="196560"/>
            <a:ext cx="6825600" cy="920880"/>
          </a:xfrm>
          <a:prstGeom prst="rect">
            <a:avLst/>
          </a:prstGeom>
          <a:noFill/>
          <a:ln>
            <a:noFill/>
          </a:ln>
        </p:spPr>
        <p:txBody>
          <a:bodyPr tIns="91440" bIns="91440" anchor="b"/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Подтверждение электронного заявления  на ЕПГУ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05" name="TextShape 2"/>
          <p:cNvSpPr txBox="1"/>
          <p:nvPr/>
        </p:nvSpPr>
        <p:spPr>
          <a:xfrm>
            <a:off x="332280" y="1168920"/>
            <a:ext cx="8405640" cy="105156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marL="179280">
              <a:lnSpc>
                <a:spcPct val="100000"/>
              </a:lnSpc>
            </a:pP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indent="-342720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В приемную кампанию 2022 года </a:t>
            </a:r>
            <a:r>
              <a:rPr b="1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на ЕПГУ функционирует сервис, который позволяет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indent="-342720" algn="ctr">
              <a:lnSpc>
                <a:spcPct val="100000"/>
              </a:lnSpc>
            </a:pPr>
            <a:r>
              <a:rPr b="1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родителям, подавшим заявление в электронном виде, подгружать скан-копии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indent="-342720" algn="ctr">
              <a:lnSpc>
                <a:spcPct val="100000"/>
              </a:lnSpc>
            </a:pPr>
            <a:r>
              <a:rPr b="1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документов, подтверждающих заявление.</a:t>
            </a: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 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06" name="TextShape 3"/>
          <p:cNvSpPr txBox="1"/>
          <p:nvPr/>
        </p:nvSpPr>
        <p:spPr>
          <a:xfrm>
            <a:off x="8556840" y="474984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algn="r">
              <a:lnSpc>
                <a:spcPct val="100000"/>
              </a:lnSpc>
            </a:pPr>
            <a:fld id="{24C2E1FF-D3EC-49CD-9CB7-7660D3533BDA}" type="slidenum">
              <a:rPr b="0" lang="ru-RU" sz="1300" spc="-1" strike="noStrike">
                <a:solidFill>
                  <a:srgbClr val="443e3d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&lt;номер&gt;</a:t>
            </a:fld>
            <a:endParaRPr b="0" lang="ru-RU" sz="13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pic>
        <p:nvPicPr>
          <p:cNvPr id="207" name="Рисунок 2" descr=""/>
          <p:cNvPicPr/>
          <p:nvPr/>
        </p:nvPicPr>
        <p:blipFill>
          <a:blip r:embed="rId1"/>
          <a:stretch/>
        </p:blipFill>
        <p:spPr>
          <a:xfrm>
            <a:off x="1625760" y="2220840"/>
            <a:ext cx="5818680" cy="2389680"/>
          </a:xfrm>
          <a:prstGeom prst="rect">
            <a:avLst/>
          </a:prstGeom>
          <a:ln>
            <a:noFill/>
          </a:ln>
        </p:spPr>
      </p:pic>
    </p:spTree>
  </p:cSld>
</p:sld>
</file>

<file path=ppt/slides/slide4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TextShape 1"/>
          <p:cNvSpPr txBox="1"/>
          <p:nvPr/>
        </p:nvSpPr>
        <p:spPr>
          <a:xfrm>
            <a:off x="1439280" y="196560"/>
            <a:ext cx="6825600" cy="920880"/>
          </a:xfrm>
          <a:prstGeom prst="rect">
            <a:avLst/>
          </a:prstGeom>
          <a:noFill/>
          <a:ln>
            <a:noFill/>
          </a:ln>
        </p:spPr>
        <p:txBody>
          <a:bodyPr tIns="91440" bIns="91440" anchor="b"/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Подтверждение электронного заявления  на ЕПГУ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09" name="TextShape 2"/>
          <p:cNvSpPr txBox="1"/>
          <p:nvPr/>
        </p:nvSpPr>
        <p:spPr>
          <a:xfrm>
            <a:off x="332280" y="1168920"/>
            <a:ext cx="3187440" cy="21859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marL="179280">
              <a:lnSpc>
                <a:spcPct val="100000"/>
              </a:lnSpc>
            </a:pP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179280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Необходимо выбрать тип заявления и указать номер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10" name="TextShape 3"/>
          <p:cNvSpPr txBox="1"/>
          <p:nvPr/>
        </p:nvSpPr>
        <p:spPr>
          <a:xfrm>
            <a:off x="8556840" y="474984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algn="r">
              <a:lnSpc>
                <a:spcPct val="100000"/>
              </a:lnSpc>
            </a:pPr>
            <a:fld id="{1A1A8965-4415-460E-A2A9-A5E829884095}" type="slidenum">
              <a:rPr b="0" lang="ru-RU" sz="1300" spc="-1" strike="noStrike">
                <a:solidFill>
                  <a:srgbClr val="443e3d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&lt;номер&gt;</a:t>
            </a:fld>
            <a:endParaRPr b="0" lang="ru-RU" sz="13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pic>
        <p:nvPicPr>
          <p:cNvPr id="211" name="Рисунок 1" descr=""/>
          <p:cNvPicPr/>
          <p:nvPr/>
        </p:nvPicPr>
        <p:blipFill>
          <a:blip r:embed="rId1"/>
          <a:stretch/>
        </p:blipFill>
        <p:spPr>
          <a:xfrm>
            <a:off x="3946320" y="1248480"/>
            <a:ext cx="3853800" cy="3363480"/>
          </a:xfrm>
          <a:prstGeom prst="rect">
            <a:avLst/>
          </a:prstGeom>
          <a:ln>
            <a:noFill/>
          </a:ln>
        </p:spPr>
      </p:pic>
    </p:spTree>
  </p:cSld>
</p:sld>
</file>

<file path=ppt/slides/slide4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TextShape 1"/>
          <p:cNvSpPr txBox="1"/>
          <p:nvPr/>
        </p:nvSpPr>
        <p:spPr>
          <a:xfrm>
            <a:off x="1439280" y="196560"/>
            <a:ext cx="6825600" cy="920880"/>
          </a:xfrm>
          <a:prstGeom prst="rect">
            <a:avLst/>
          </a:prstGeom>
          <a:noFill/>
          <a:ln>
            <a:noFill/>
          </a:ln>
        </p:spPr>
        <p:txBody>
          <a:bodyPr tIns="91440" bIns="91440" anchor="b"/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Подтверждение электронного заявления  на ЕПГУ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13" name="TextShape 2"/>
          <p:cNvSpPr txBox="1"/>
          <p:nvPr/>
        </p:nvSpPr>
        <p:spPr>
          <a:xfrm>
            <a:off x="332280" y="1168920"/>
            <a:ext cx="3187440" cy="21859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marL="179280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Загрузить необходимые документы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14" name="TextShape 3"/>
          <p:cNvSpPr txBox="1"/>
          <p:nvPr/>
        </p:nvSpPr>
        <p:spPr>
          <a:xfrm>
            <a:off x="8556840" y="474984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algn="r">
              <a:lnSpc>
                <a:spcPct val="100000"/>
              </a:lnSpc>
            </a:pPr>
            <a:fld id="{36ED1D91-173B-4C58-A0A0-C1B59972C2B4}" type="slidenum">
              <a:rPr b="0" lang="ru-RU" sz="1300" spc="-1" strike="noStrike">
                <a:solidFill>
                  <a:srgbClr val="443e3d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&lt;номер&gt;</a:t>
            </a:fld>
            <a:endParaRPr b="0" lang="ru-RU" sz="13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pic>
        <p:nvPicPr>
          <p:cNvPr id="215" name="Рисунок 2" descr=""/>
          <p:cNvPicPr/>
          <p:nvPr/>
        </p:nvPicPr>
        <p:blipFill>
          <a:blip r:embed="rId1"/>
          <a:stretch/>
        </p:blipFill>
        <p:spPr>
          <a:xfrm>
            <a:off x="3711600" y="1168920"/>
            <a:ext cx="4020480" cy="3516480"/>
          </a:xfrm>
          <a:prstGeom prst="rect">
            <a:avLst/>
          </a:prstGeom>
          <a:ln>
            <a:noFill/>
          </a:ln>
        </p:spPr>
      </p:pic>
    </p:spTree>
  </p:cSld>
</p:sld>
</file>

<file path=ppt/slides/slide4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TextShape 1"/>
          <p:cNvSpPr txBox="1"/>
          <p:nvPr/>
        </p:nvSpPr>
        <p:spPr>
          <a:xfrm>
            <a:off x="1439280" y="196560"/>
            <a:ext cx="6825600" cy="920880"/>
          </a:xfrm>
          <a:prstGeom prst="rect">
            <a:avLst/>
          </a:prstGeom>
          <a:noFill/>
          <a:ln>
            <a:noFill/>
          </a:ln>
        </p:spPr>
        <p:txBody>
          <a:bodyPr tIns="91440" bIns="91440" anchor="b"/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Подтверждение электронного заявления  на ЕПГУ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17" name="TextShape 2"/>
          <p:cNvSpPr txBox="1"/>
          <p:nvPr/>
        </p:nvSpPr>
        <p:spPr>
          <a:xfrm>
            <a:off x="332280" y="1361160"/>
            <a:ext cx="3276720" cy="21859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marL="179280">
              <a:lnSpc>
                <a:spcPct val="100000"/>
              </a:lnSpc>
            </a:pPr>
            <a:r>
              <a:rPr b="0" lang="ru-RU" sz="1400" spc="-1" strike="noStrike">
                <a:solidFill>
                  <a:srgbClr val="1c1466"/>
                </a:solidFill>
                <a:uFill>
                  <a:solidFill>
                    <a:srgbClr val="ffffff"/>
                  </a:solidFill>
                </a:uFill>
                <a:latin typeface="Montserrat SemiBold"/>
                <a:ea typeface="Montserrat SemiBold"/>
              </a:rPr>
              <a:t>Сделать отметки о согласии и об ответственности, после чего выбрать «Подать заявление»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18" name="TextShape 3"/>
          <p:cNvSpPr txBox="1"/>
          <p:nvPr/>
        </p:nvSpPr>
        <p:spPr>
          <a:xfrm>
            <a:off x="8556840" y="474984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algn="r">
              <a:lnSpc>
                <a:spcPct val="100000"/>
              </a:lnSpc>
            </a:pPr>
            <a:fld id="{5C586ED9-F89F-42A7-AB21-43B3B40BBD70}" type="slidenum">
              <a:rPr b="0" lang="ru-RU" sz="1300" spc="-1" strike="noStrike">
                <a:solidFill>
                  <a:srgbClr val="443e3d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&lt;номер&gt;</a:t>
            </a:fld>
            <a:endParaRPr b="0" lang="ru-RU" sz="13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pic>
        <p:nvPicPr>
          <p:cNvPr id="219" name="Рисунок 1" descr=""/>
          <p:cNvPicPr/>
          <p:nvPr/>
        </p:nvPicPr>
        <p:blipFill>
          <a:blip r:embed="rId1"/>
          <a:stretch/>
        </p:blipFill>
        <p:spPr>
          <a:xfrm>
            <a:off x="3678120" y="1537560"/>
            <a:ext cx="5059440" cy="2254680"/>
          </a:xfrm>
          <a:prstGeom prst="rect">
            <a:avLst/>
          </a:prstGeom>
          <a:ln>
            <a:noFill/>
          </a:ln>
        </p:spPr>
      </p:pic>
    </p:spTree>
  </p:cSld>
</p:sld>
</file>

<file path=ppt/slides/slide4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TextShape 1"/>
          <p:cNvSpPr txBox="1"/>
          <p:nvPr/>
        </p:nvSpPr>
        <p:spPr>
          <a:xfrm>
            <a:off x="1432440" y="446760"/>
            <a:ext cx="6425640" cy="574560"/>
          </a:xfrm>
          <a:prstGeom prst="rect">
            <a:avLst/>
          </a:prstGeom>
          <a:noFill/>
          <a:ln>
            <a:noFill/>
          </a:ln>
        </p:spPr>
        <p:txBody>
          <a:bodyPr tIns="91440" bIns="91440" anchor="b"/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Куда звонить, если остались вопросы: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21" name="TextShape 2"/>
          <p:cNvSpPr txBox="1"/>
          <p:nvPr/>
        </p:nvSpPr>
        <p:spPr>
          <a:xfrm>
            <a:off x="8556840" y="474984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>
            <a:normAutofit/>
          </a:bodyPr>
          <a:p>
            <a:pPr algn="r">
              <a:lnSpc>
                <a:spcPct val="100000"/>
              </a:lnSpc>
            </a:pPr>
            <a:fld id="{BEFF1A6B-3E7A-4088-A28F-F0E1DCAC9020}" type="slidenum">
              <a:rPr b="0" lang="ru-RU" sz="1300" spc="-1" strike="noStrike">
                <a:solidFill>
                  <a:srgbClr val="443e3d"/>
                </a:solidFill>
                <a:uFill>
                  <a:solidFill>
                    <a:srgbClr val="ffffff"/>
                  </a:solidFill>
                </a:uFill>
                <a:latin typeface="Montserrat"/>
                <a:ea typeface="Montserrat"/>
              </a:rPr>
              <a:t>&lt;номер&gt;</a:t>
            </a:fld>
            <a:endParaRPr b="0" lang="ru-RU" sz="13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pic>
        <p:nvPicPr>
          <p:cNvPr id="222" name="Рисунок 4" descr=""/>
          <p:cNvPicPr/>
          <p:nvPr/>
        </p:nvPicPr>
        <p:blipFill>
          <a:blip r:embed="rId1"/>
          <a:srcRect l="2656" t="9230" r="2372" b="0"/>
          <a:stretch/>
        </p:blipFill>
        <p:spPr>
          <a:xfrm>
            <a:off x="2413080" y="1285560"/>
            <a:ext cx="3863520" cy="3359880"/>
          </a:xfrm>
          <a:prstGeom prst="rect">
            <a:avLst/>
          </a:prstGeom>
          <a:ln>
            <a:noFill/>
          </a:ln>
        </p:spPr>
      </p:pic>
    </p:spTree>
  </p:cSld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484</TotalTime>
  <Application>LibreOffice/5.3.2.2$Windows_X86_64 LibreOffice_project/6cd4f1ef626f15116896b1d8e1398b56da0d0ee1</Application>
  <Words>1806</Words>
  <Paragraphs>193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Обухова Кристина Викторовна</dc:creator>
  <dc:description/>
  <dc:language>ru-RU</dc:language>
  <cp:lastModifiedBy>Кречетова Елена Викторовна</cp:lastModifiedBy>
  <dcterms:modified xsi:type="dcterms:W3CDTF">2022-03-29T12:57:04Z</dcterms:modified>
  <cp:revision>43</cp:revision>
  <dc:subject/>
  <dc:title>Подача заявлений о предоставлении услуги «Зачисление в образовательное учреждение» с использованием Единого портала государственных и муниципальных услуг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16.0000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44</vt:i4>
  </property>
  <property fmtid="{D5CDD505-2E9C-101B-9397-08002B2CF9AE}" pid="8" name="PresentationFormat">
    <vt:lpwstr>Экран (16:9)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44</vt:i4>
  </property>
</Properties>
</file>