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7.xml.rels" ContentType="application/vnd.openxmlformats-package.relationships+xml"/>
  <Override PartName="/ppt/notesSlides/_rels/notesSlide15.xml.rels" ContentType="application/vnd.openxmlformats-package.relationships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_rels/presentation.xml.rels" ContentType="application/vnd.openxmlformats-package.relationships+xml"/>
  <Override PartName="/ppt/media/image27.png" ContentType="image/png"/>
  <Override PartName="/ppt/media/image10.jpeg" ContentType="image/jpeg"/>
  <Override PartName="/ppt/media/image13.jpeg" ContentType="image/jpeg"/>
  <Override PartName="/ppt/media/image19.gif" ContentType="image/gif"/>
  <Override PartName="/ppt/media/image21.jpeg" ContentType="image/jpeg"/>
  <Override PartName="/ppt/media/image24.jpeg" ContentType="image/jpeg"/>
  <Override PartName="/ppt/media/image3.png" ContentType="image/png"/>
  <Override PartName="/ppt/media/image7.png" ContentType="image/png"/>
  <Override PartName="/ppt/media/image18.gif" ContentType="image/gif"/>
  <Override PartName="/ppt/media/image2.png" ContentType="image/png"/>
  <Override PartName="/ppt/media/image11.jpeg" ContentType="image/jpeg"/>
  <Override PartName="/ppt/media/image14.jpeg" ContentType="image/jpeg"/>
  <Override PartName="/ppt/media/image6.png" ContentType="image/png"/>
  <Override PartName="/ppt/media/image22.jpeg" ContentType="image/jpeg"/>
  <Override PartName="/ppt/media/image25.jpeg" ContentType="image/jpeg"/>
  <Override PartName="/ppt/media/image28.jpeg" ContentType="image/jpeg"/>
  <Override PartName="/ppt/media/image20.gif" ContentType="image/gif"/>
  <Override PartName="/ppt/media/image1.png" ContentType="image/png"/>
  <Override PartName="/ppt/media/image5.png" ContentType="image/png"/>
  <Override PartName="/ppt/media/image17.png" ContentType="image/png"/>
  <Override PartName="/ppt/media/image9.png" ContentType="image/png"/>
  <Override PartName="/ppt/media/image12.jpeg" ContentType="image/jpeg"/>
  <Override PartName="/ppt/media/image15.jpeg" ContentType="image/jpeg"/>
  <Override PartName="/ppt/media/image23.jpeg" ContentType="image/jpeg"/>
  <Override PartName="/ppt/media/image26.jpeg" ContentType="image/jpeg"/>
  <Override PartName="/ppt/media/image29.jpeg" ContentType="image/jpeg"/>
  <Override PartName="/ppt/media/image4.png" ContentType="image/png"/>
  <Override PartName="/ppt/media/image16.png" ContentType="image/png"/>
  <Override PartName="/ppt/media/image8.png" ContentType="image/png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0.xml.rels" ContentType="application/vnd.openxmlformats-package.relationships+xml"/>
  <Override PartName="/ppt/slideLayouts/slideLayout1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4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1.xml.rels" ContentType="application/vnd.openxmlformats-package.relationships+xml"/>
  <Override PartName="/ppt/slides/_rels/slide17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14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9.xml.rels" ContentType="application/vnd.openxmlformats-package.relationships+xml"/>
  <Override PartName="/ppt/slides/_rels/slide16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8.xml.rels" ContentType="application/vnd.openxmlformats-package.relationships+xml"/>
  <Override PartName="/ppt/slides/_rels/slide8.xml.rels" ContentType="application/vnd.openxmlformats-package.relationships+xml"/>
  <Override PartName="/ppt/slides/_rels/slide15.xml.rels" ContentType="application/vnd.openxmlformats-package.relationships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4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4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&lt;заголовок&gt;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dt"/>
          </p:nvPr>
        </p:nvSpPr>
        <p:spPr>
          <a:xfrm>
            <a:off x="4279320" y="0"/>
            <a:ext cx="328032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sldNum"/>
          </p:nvPr>
        </p:nvSpPr>
        <p:spPr>
          <a:xfrm>
            <a:off x="4279320" y="10157400"/>
            <a:ext cx="328032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978EB5CD-D555-4AC3-9348-1E79F071D676}" type="slidenum"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31A58444-2119-4C06-B8C1-C7F4F019EAD1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rIns="0" tIns="0" bIns="0"/>
          <a:p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9" name="CustomShape 2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4490090-C312-4F11-9B65-B768EE6EF2A8}" type="slidenum">
              <a:rPr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39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8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2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3"/>
          <a:stretch/>
        </p:blipFill>
        <p:spPr>
          <a:xfrm>
            <a:off x="2079360" y="1604160"/>
            <a:ext cx="4984200" cy="3976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692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19600"/>
            <a:ext cx="8229240" cy="1253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69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  <a:tile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-9360" y="-7200"/>
            <a:ext cx="9162360" cy="1040760"/>
          </a:xfrm>
          <a:custGeom>
            <a:avLst/>
            <a:gdLst/>
            <a:ah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1" name="CustomShape 2"/>
          <p:cNvSpPr/>
          <p:nvPr/>
        </p:nvSpPr>
        <p:spPr>
          <a:xfrm>
            <a:off x="4381560" y="-7200"/>
            <a:ext cx="4761720" cy="637560"/>
          </a:xfrm>
          <a:custGeom>
            <a:avLst/>
            <a:gdLst/>
            <a:ah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/>
          </a:gradFill>
          <a:ln w="93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3"/>
          <p:cNvSpPr/>
          <p:nvPr/>
        </p:nvSpPr>
        <p:spPr>
          <a:xfrm rot="21435600">
            <a:off x="-18720" y="201600"/>
            <a:ext cx="9162360" cy="648360"/>
          </a:xfrm>
          <a:custGeom>
            <a:avLst/>
            <a:gdLst/>
            <a:ah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3" name="CustomShape 4"/>
          <p:cNvSpPr/>
          <p:nvPr/>
        </p:nvSpPr>
        <p:spPr>
          <a:xfrm rot="21435600">
            <a:off x="-14040" y="275040"/>
            <a:ext cx="9174960" cy="529560"/>
          </a:xfrm>
          <a:custGeom>
            <a:avLst/>
            <a:gdLst/>
            <a:ah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440" cy="43884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440" cy="438840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gif"/><Relationship Id="rId2" Type="http://schemas.openxmlformats.org/officeDocument/2006/relationships/image" Target="../media/image19.gif"/><Relationship Id="rId3" Type="http://schemas.openxmlformats.org/officeDocument/2006/relationships/image" Target="../media/image20.gif"/><Relationship Id="rId4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28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ustomShape 1"/>
          <p:cNvSpPr/>
          <p:nvPr/>
        </p:nvSpPr>
        <p:spPr>
          <a:xfrm>
            <a:off x="253800" y="2791440"/>
            <a:ext cx="8208360" cy="263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0" bIns="0" anchor="b"/>
          <a:p>
            <a:r>
              <a:rPr b="1" lang="ru-RU" sz="6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Рекомендации роди экзаменом?»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CustomShape 2"/>
          <p:cNvSpPr/>
          <p:nvPr/>
        </p:nvSpPr>
        <p:spPr>
          <a:xfrm>
            <a:off x="936000" y="4722840"/>
            <a:ext cx="785412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18360" tIns="45000" bIns="45000"/>
          <a:p>
            <a:pPr algn="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1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TextShape 3"/>
          <p:cNvSpPr txBox="1"/>
          <p:nvPr/>
        </p:nvSpPr>
        <p:spPr>
          <a:xfrm>
            <a:off x="457560" y="1296000"/>
            <a:ext cx="822924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endParaRPr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TextShape 4"/>
          <p:cNvSpPr txBox="1"/>
          <p:nvPr/>
        </p:nvSpPr>
        <p:spPr>
          <a:xfrm>
            <a:off x="457200" y="604800"/>
            <a:ext cx="8228880" cy="5495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>
              <a:lnSpc>
                <a:spcPct val="200000"/>
              </a:lnSpc>
            </a:pPr>
            <a:r>
              <a:rPr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«Как помочь ребенку подготовиться к экзаменам?»</a:t>
            </a: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200000"/>
              </a:lnSpc>
            </a:pPr>
            <a:r>
              <a:rPr lang="ru-RU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Рекомендации для родителей</a:t>
            </a: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ctr">
              <a:lnSpc>
                <a:spcPct val="200000"/>
              </a:lnSpc>
            </a:pP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2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Подготовила: </a:t>
            </a: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2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Педагог-психолог </a:t>
            </a: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2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МАОУ Лицей №128</a:t>
            </a: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algn="r">
              <a:lnSpc>
                <a:spcPct val="200000"/>
              </a:lnSpc>
            </a:pPr>
            <a:r>
              <a:rPr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Акишева Н.О.</a:t>
            </a:r>
            <a:endParaRPr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Рисунок 2" descr=""/>
          <p:cNvPicPr/>
          <p:nvPr/>
        </p:nvPicPr>
        <p:blipFill>
          <a:blip r:embed="rId1"/>
          <a:srcRect l="63028" t="0" r="0" b="8225"/>
          <a:stretch/>
        </p:blipFill>
        <p:spPr>
          <a:xfrm>
            <a:off x="5364000" y="-113040"/>
            <a:ext cx="3959640" cy="6970320"/>
          </a:xfrm>
          <a:prstGeom prst="rect">
            <a:avLst/>
          </a:prstGeom>
          <a:ln>
            <a:noFill/>
          </a:ln>
        </p:spPr>
      </p:pic>
      <p:sp>
        <p:nvSpPr>
          <p:cNvPr id="166" name="CustomShape 1"/>
          <p:cNvSpPr/>
          <p:nvPr/>
        </p:nvSpPr>
        <p:spPr>
          <a:xfrm>
            <a:off x="0" y="980640"/>
            <a:ext cx="6264000" cy="61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2. Не тревожьтесь о количестве баллов, которые ребенок получит на экзамене.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3.  Создайте в своем доме уютную, теплую, рабочую обстановку, чтобы никто не мешал.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Контролируйте режим подготовки ребенка, не допускайте перегрузок, объясните ему, что он обязательно должен чередовать занятия                  с отдыхом.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79640" y="908640"/>
            <a:ext cx="8712360" cy="5415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4. Во время интенсивного умственного напряжения необходима питательная и разнообразная пища и сбалансированный комплекс витаминов.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Употребляй в пищу грецкие орехи, молочные продукты, рыбу, мясо, овощи, фрукты, шоколад.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Необходимо пить большое количество воды, особо полезна минеральная вода.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8" name="Рисунок 3" descr=""/>
          <p:cNvPicPr/>
          <p:nvPr/>
        </p:nvPicPr>
        <p:blipFill>
          <a:blip r:embed="rId1"/>
          <a:stretch/>
        </p:blipFill>
        <p:spPr>
          <a:xfrm>
            <a:off x="6732360" y="1817640"/>
            <a:ext cx="1943640" cy="1576800"/>
          </a:xfrm>
          <a:prstGeom prst="rect">
            <a:avLst/>
          </a:prstGeom>
          <a:ln>
            <a:noFill/>
          </a:ln>
        </p:spPr>
      </p:pic>
      <p:pic>
        <p:nvPicPr>
          <p:cNvPr id="169" name="Рисунок 4" descr=""/>
          <p:cNvPicPr/>
          <p:nvPr/>
        </p:nvPicPr>
        <p:blipFill>
          <a:blip r:embed="rId2"/>
          <a:stretch/>
        </p:blipFill>
        <p:spPr>
          <a:xfrm>
            <a:off x="4716000" y="4915440"/>
            <a:ext cx="2663640" cy="1941840"/>
          </a:xfrm>
          <a:prstGeom prst="rect">
            <a:avLst/>
          </a:prstGeom>
          <a:ln>
            <a:noFill/>
          </a:ln>
        </p:spPr>
      </p:pic>
      <p:pic>
        <p:nvPicPr>
          <p:cNvPr id="170" name="Рисунок 5" descr=""/>
          <p:cNvPicPr/>
          <p:nvPr/>
        </p:nvPicPr>
        <p:blipFill>
          <a:blip r:embed="rId3"/>
          <a:stretch/>
        </p:blipFill>
        <p:spPr>
          <a:xfrm>
            <a:off x="1619640" y="2205000"/>
            <a:ext cx="1629720" cy="11988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1" dur="indefinite" restart="never" nodeType="tmRoot">
          <p:childTnLst>
            <p:seq>
              <p:cTn id="2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Рисунок 3" descr=""/>
          <p:cNvPicPr/>
          <p:nvPr/>
        </p:nvPicPr>
        <p:blipFill>
          <a:blip r:embed="rId1"/>
          <a:stretch/>
        </p:blipFill>
        <p:spPr>
          <a:xfrm>
            <a:off x="4068000" y="3495240"/>
            <a:ext cx="5075280" cy="3362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2" name="CustomShape 1"/>
          <p:cNvSpPr/>
          <p:nvPr/>
        </p:nvSpPr>
        <p:spPr>
          <a:xfrm>
            <a:off x="0" y="764640"/>
            <a:ext cx="8819640" cy="4103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6. Подбадривайте детей, хвалите их за то, что они делают хорошо.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7. Родителям необходимо самим следить за своим эмоциями, успокоиться. Если ребёнок будет чувствовать уверенность родителей, и это придаст уверенность ему самому.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3" dur="indefinite" restart="never" nodeType="tmRoot">
          <p:childTnLst>
            <p:seq>
              <p:cTn id="2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Рисунок 3" descr=""/>
          <p:cNvPicPr/>
          <p:nvPr/>
        </p:nvPicPr>
        <p:blipFill>
          <a:blip r:embed="rId1"/>
          <a:stretch/>
        </p:blipFill>
        <p:spPr>
          <a:xfrm>
            <a:off x="2915640" y="2421000"/>
            <a:ext cx="6048000" cy="302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" name="CustomShape 1"/>
          <p:cNvSpPr/>
          <p:nvPr/>
        </p:nvSpPr>
        <p:spPr>
          <a:xfrm>
            <a:off x="179640" y="764640"/>
            <a:ext cx="7200000" cy="251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8. Наблюдайте за самочувствием ребенка, никто, кроме Вас, не сможет во время заметить и предотвратить ухудшение состояния ребенка, связанное с переутомлением.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1547640" y="5229360"/>
            <a:ext cx="6774120" cy="13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9. Исключите повышенный тон, нервозность в общение с ребенком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5" dur="indefinite" restart="never" nodeType="tmRoot">
          <p:childTnLst>
            <p:seq>
              <p:cTn id="2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Рисунок 4" descr=""/>
          <p:cNvPicPr/>
          <p:nvPr/>
        </p:nvPicPr>
        <p:blipFill>
          <a:blip r:embed="rId1"/>
          <a:srcRect l="12071" t="3295" r="0" b="0"/>
          <a:stretch/>
        </p:blipFill>
        <p:spPr>
          <a:xfrm rot="20895000">
            <a:off x="202320" y="3810960"/>
            <a:ext cx="1960920" cy="2876040"/>
          </a:xfrm>
          <a:prstGeom prst="rect">
            <a:avLst/>
          </a:prstGeom>
          <a:ln>
            <a:noFill/>
          </a:ln>
        </p:spPr>
      </p:pic>
      <p:pic>
        <p:nvPicPr>
          <p:cNvPr id="177" name="Рисунок 5" descr=""/>
          <p:cNvPicPr/>
          <p:nvPr/>
        </p:nvPicPr>
        <p:blipFill>
          <a:blip r:embed="rId2"/>
          <a:srcRect l="3574" t="0" r="0" b="20102"/>
          <a:stretch/>
        </p:blipFill>
        <p:spPr>
          <a:xfrm>
            <a:off x="5724000" y="2505240"/>
            <a:ext cx="2879640" cy="2385720"/>
          </a:xfrm>
          <a:prstGeom prst="rect">
            <a:avLst/>
          </a:prstGeom>
          <a:ln>
            <a:noFill/>
          </a:ln>
        </p:spPr>
      </p:pic>
      <p:pic>
        <p:nvPicPr>
          <p:cNvPr id="178" name="Рисунок 3" descr=""/>
          <p:cNvPicPr/>
          <p:nvPr/>
        </p:nvPicPr>
        <p:blipFill>
          <a:blip r:embed="rId3"/>
          <a:stretch/>
        </p:blipFill>
        <p:spPr>
          <a:xfrm>
            <a:off x="611640" y="836640"/>
            <a:ext cx="1840320" cy="213912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395640" y="112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r>
              <a:rPr b="1" lang="ru-RU" sz="4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Способы снять нервно-психическое напряжение: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Рисунок 6" descr=""/>
          <p:cNvPicPr/>
          <p:nvPr/>
        </p:nvPicPr>
        <p:blipFill>
          <a:blip r:embed="rId4"/>
          <a:srcRect l="11419" t="0" r="0" b="0"/>
          <a:stretch/>
        </p:blipFill>
        <p:spPr>
          <a:xfrm rot="528600">
            <a:off x="2336040" y="4044600"/>
            <a:ext cx="2634840" cy="297432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179640" y="1412640"/>
            <a:ext cx="8963640" cy="5256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спортивные занятия;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контрастный душ;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мытье посуды;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скомкать лист бумаги и выбросить;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слепить из газеты, бумаги свое настроение;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громко спеть свою любимую песню;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 покричать то громко, то тихо;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вдохнуть глубоко 10 раз;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погулять по лесу;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                                                               </a:t>
            </a:r>
            <a:r>
              <a:rPr lang="ru-RU" sz="25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потанцевать под музыку.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7" dur="indefinite" restart="never" nodeType="tmRoot">
          <p:childTnLst>
            <p:seq>
              <p:cTn id="2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ustomShape 1"/>
          <p:cNvSpPr/>
          <p:nvPr/>
        </p:nvSpPr>
        <p:spPr>
          <a:xfrm>
            <a:off x="539640" y="76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09dd9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Основной способ саморегуляции - САМОВНУШЕНИЕ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CustomShape 2"/>
          <p:cNvSpPr/>
          <p:nvPr/>
        </p:nvSpPr>
        <p:spPr>
          <a:xfrm>
            <a:off x="396720" y="1884960"/>
            <a:ext cx="4020120" cy="241164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lt1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Самовнушение должно быть позитивным, жизнеутверждающим, (нельзя внушать себе негативное).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CustomShape 3"/>
          <p:cNvSpPr/>
          <p:nvPr/>
        </p:nvSpPr>
        <p:spPr>
          <a:xfrm>
            <a:off x="4819320" y="1884960"/>
            <a:ext cx="4020120" cy="2411640"/>
          </a:xfrm>
          <a:prstGeom prst="rect">
            <a:avLst/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2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lt1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Самовнушение должно быть облечено в простые, четкие и понятные фразы в утвердительной форме без частицы «He» («я хочу..., «я могу»...) и предполагает многократное повторение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Рисунок 4" descr=""/>
          <p:cNvPicPr/>
          <p:nvPr/>
        </p:nvPicPr>
        <p:blipFill>
          <a:blip r:embed="rId1"/>
          <a:stretch/>
        </p:blipFill>
        <p:spPr>
          <a:xfrm>
            <a:off x="2627640" y="4094640"/>
            <a:ext cx="3743640" cy="27626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29" dur="indefinite" restart="never" nodeType="tmRoot">
          <p:childTnLst>
            <p:seq>
              <p:cTn id="3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CustomShape 1"/>
          <p:cNvSpPr/>
          <p:nvPr/>
        </p:nvSpPr>
        <p:spPr>
          <a:xfrm>
            <a:off x="467640" y="0"/>
            <a:ext cx="842436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b="1" lang="ru-RU" sz="4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Создание «установки на успех»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CustomShape 2"/>
          <p:cNvSpPr/>
          <p:nvPr/>
        </p:nvSpPr>
        <p:spPr>
          <a:xfrm>
            <a:off x="0" y="1268640"/>
            <a:ext cx="4859280" cy="532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Составьте лесенку ситуаций, вызывающих страх, т.е. последовательность шагов, приводящих к тревожному состоянию.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После перечисления всех тревожных ситуаций представляйте себя в каждой ситуации по 5 секунд, а затем расслабьтесь. Важна последовательность перехода по цепочке. Время между ситуациями можно доводить до 30 секунд.</a:t>
            </a: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CustomShape 3"/>
          <p:cNvSpPr/>
          <p:nvPr/>
        </p:nvSpPr>
        <p:spPr>
          <a:xfrm>
            <a:off x="5364000" y="113400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2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2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встать утром и выслушать мамины указания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CustomShape 4"/>
          <p:cNvSpPr/>
          <p:nvPr/>
        </p:nvSpPr>
        <p:spPr>
          <a:xfrm rot="5400000">
            <a:off x="6852240" y="1935000"/>
            <a:ext cx="225360" cy="1728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2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2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0"/>
          <a:fillRef idx="0"/>
          <a:effectRef idx="1"/>
          <a:fontRef idx="minor"/>
        </p:style>
      </p:sp>
      <p:sp>
        <p:nvSpPr>
          <p:cNvPr id="190" name="CustomShape 5"/>
          <p:cNvSpPr/>
          <p:nvPr/>
        </p:nvSpPr>
        <p:spPr>
          <a:xfrm>
            <a:off x="5364000" y="195444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3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3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сбор около школы и разговор с друзьями об экзаменах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 rot="5400000">
            <a:off x="6852240" y="2755440"/>
            <a:ext cx="225360" cy="1728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3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3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0"/>
          <a:fillRef idx="0"/>
          <a:effectRef idx="1"/>
          <a:fontRef idx="minor"/>
        </p:style>
      </p:sp>
      <p:sp>
        <p:nvSpPr>
          <p:cNvPr id="192" name="CustomShape 7"/>
          <p:cNvSpPr/>
          <p:nvPr/>
        </p:nvSpPr>
        <p:spPr>
          <a:xfrm>
            <a:off x="5364000" y="277524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4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4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4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приход в аудиторию на место проведения экзамена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CustomShape 8"/>
          <p:cNvSpPr/>
          <p:nvPr/>
        </p:nvSpPr>
        <p:spPr>
          <a:xfrm rot="5400000">
            <a:off x="6852240" y="3575880"/>
            <a:ext cx="225360" cy="1728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4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4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4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4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4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0"/>
          <a:fillRef idx="0"/>
          <a:effectRef idx="1"/>
          <a:fontRef idx="minor"/>
        </p:style>
      </p:sp>
      <p:sp>
        <p:nvSpPr>
          <p:cNvPr id="194" name="CustomShape 9"/>
          <p:cNvSpPr/>
          <p:nvPr/>
        </p:nvSpPr>
        <p:spPr>
          <a:xfrm>
            <a:off x="5364000" y="359568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5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5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5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рассаживание по местам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10"/>
          <p:cNvSpPr/>
          <p:nvPr/>
        </p:nvSpPr>
        <p:spPr>
          <a:xfrm rot="5400000">
            <a:off x="6852240" y="4396680"/>
            <a:ext cx="225360" cy="1728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5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5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5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5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5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0"/>
          <a:fillRef idx="0"/>
          <a:effectRef idx="1"/>
          <a:fontRef idx="minor"/>
        </p:style>
      </p:sp>
      <p:sp>
        <p:nvSpPr>
          <p:cNvPr id="196" name="CustomShape 11"/>
          <p:cNvSpPr/>
          <p:nvPr/>
        </p:nvSpPr>
        <p:spPr>
          <a:xfrm>
            <a:off x="5364000" y="441648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6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6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6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6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получение бланков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CustomShape 12"/>
          <p:cNvSpPr/>
          <p:nvPr/>
        </p:nvSpPr>
        <p:spPr>
          <a:xfrm rot="5400000">
            <a:off x="6852240" y="5217120"/>
            <a:ext cx="225360" cy="1728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6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6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6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6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6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0"/>
          <a:fillRef idx="0"/>
          <a:effectRef idx="1"/>
          <a:fontRef idx="minor"/>
        </p:style>
      </p:sp>
      <p:sp>
        <p:nvSpPr>
          <p:cNvPr id="198" name="CustomShape 13"/>
          <p:cNvSpPr/>
          <p:nvPr/>
        </p:nvSpPr>
        <p:spPr>
          <a:xfrm>
            <a:off x="5364000" y="523692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2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2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заполнение бланков - титульных листов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9" name="CustomShape 14"/>
          <p:cNvSpPr/>
          <p:nvPr/>
        </p:nvSpPr>
        <p:spPr>
          <a:xfrm rot="5400000">
            <a:off x="6852240" y="6037560"/>
            <a:ext cx="225360" cy="17280"/>
          </a:xfrm>
          <a:prstGeom prst="rightArrow">
            <a:avLst>
              <a:gd name="adj1" fmla="val 60000"/>
              <a:gd name="adj2" fmla="val 50000"/>
            </a:avLst>
          </a:prstGeom>
          <a:gradFill>
            <a:gsLst>
              <a:gs pos="0">
                <a:schemeClr val="accent2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2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2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2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0"/>
          <a:fillRef idx="0"/>
          <a:effectRef idx="1"/>
          <a:fontRef idx="minor"/>
        </p:style>
      </p:sp>
      <p:sp>
        <p:nvSpPr>
          <p:cNvPr id="200" name="CustomShape 15"/>
          <p:cNvSpPr/>
          <p:nvPr/>
        </p:nvSpPr>
        <p:spPr>
          <a:xfrm>
            <a:off x="5364000" y="6057360"/>
            <a:ext cx="3201480" cy="79992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3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3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76320" rIns="76320" tIns="76320" bIns="76320" anchor="ctr"/>
          <a:p>
            <a:pPr algn="ctr">
              <a:lnSpc>
                <a:spcPct val="90000"/>
              </a:lnSpc>
            </a:pPr>
            <a:r>
              <a:rPr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решение заданий.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1" dur="indefinite" restart="never" nodeType="tmRoot">
          <p:childTnLst>
            <p:seq>
              <p:cTn id="3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Рисунок 3" descr=""/>
          <p:cNvPicPr/>
          <p:nvPr/>
        </p:nvPicPr>
        <p:blipFill>
          <a:blip r:embed="rId1"/>
          <a:srcRect l="13118" t="0" r="10882" b="0"/>
          <a:stretch/>
        </p:blipFill>
        <p:spPr>
          <a:xfrm>
            <a:off x="0" y="1917000"/>
            <a:ext cx="3131280" cy="4751640"/>
          </a:xfrm>
          <a:prstGeom prst="rect">
            <a:avLst/>
          </a:prstGeom>
          <a:ln>
            <a:noFill/>
          </a:ln>
        </p:spPr>
      </p:pic>
      <p:sp>
        <p:nvSpPr>
          <p:cNvPr id="202" name="CustomShape 1"/>
          <p:cNvSpPr/>
          <p:nvPr/>
        </p:nvSpPr>
        <p:spPr>
          <a:xfrm>
            <a:off x="467640" y="548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Способы снятия напряжения и концентрации внимания: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CustomShape 2"/>
          <p:cNvSpPr/>
          <p:nvPr/>
        </p:nvSpPr>
        <p:spPr>
          <a:xfrm>
            <a:off x="2555640" y="1845000"/>
            <a:ext cx="6587640" cy="475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АРОМАТЕРАПИЯ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Лаванда, ромашка и валериана действуют успокаивающе.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Анис, апельсин и базилик стабилизируют настроение, устраняют депрессию, печаль и тревогу.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УПРАЖНЕНИЯ ДЛЯ БЫСТРОГО РАССЛАБЛЕНИЯ.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i="1"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ДЫХАТЕЛЬНАЯ ГИМНАСТИКА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3" dur="indefinite" restart="never" nodeType="tmRoot">
          <p:childTnLst>
            <p:seq>
              <p:cTn id="3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" descr=""/>
          <p:cNvPicPr/>
          <p:nvPr/>
        </p:nvPicPr>
        <p:blipFill>
          <a:blip r:embed="rId1"/>
          <a:srcRect l="0" t="9052" r="3815" b="41600"/>
          <a:stretch/>
        </p:blipFill>
        <p:spPr>
          <a:xfrm>
            <a:off x="4044960" y="3285000"/>
            <a:ext cx="5098320" cy="3383640"/>
          </a:xfrm>
          <a:prstGeom prst="rect">
            <a:avLst/>
          </a:prstGeom>
          <a:ln>
            <a:noFill/>
          </a:ln>
        </p:spPr>
      </p:pic>
      <p:sp>
        <p:nvSpPr>
          <p:cNvPr id="205" name="CustomShape 1"/>
          <p:cNvSpPr/>
          <p:nvPr/>
        </p:nvSpPr>
        <p:spPr>
          <a:xfrm>
            <a:off x="-468720" y="22770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i="1" lang="ru-RU" sz="9600" spc="-1" strike="noStrike" u="sng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Спасибо за внимание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" dur="indefinite" restart="never" nodeType="tmRoot">
          <p:childTnLst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Рисунок 2" descr=""/>
          <p:cNvPicPr/>
          <p:nvPr/>
        </p:nvPicPr>
        <p:blipFill>
          <a:blip r:embed="rId1"/>
          <a:stretch/>
        </p:blipFill>
        <p:spPr>
          <a:xfrm>
            <a:off x="2771640" y="2610000"/>
            <a:ext cx="6371640" cy="4247280"/>
          </a:xfrm>
          <a:prstGeom prst="rect">
            <a:avLst/>
          </a:prstGeom>
          <a:ln>
            <a:noFill/>
          </a:ln>
        </p:spPr>
      </p:pic>
      <p:sp>
        <p:nvSpPr>
          <p:cNvPr id="131" name="CustomShape 1"/>
          <p:cNvSpPr/>
          <p:nvPr/>
        </p:nvSpPr>
        <p:spPr>
          <a:xfrm>
            <a:off x="36360" y="188640"/>
            <a:ext cx="7487280" cy="259164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3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3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205920" rIns="205920" tIns="205920" bIns="205920" anchor="ctr"/>
          <a:p>
            <a:pPr algn="ctr">
              <a:lnSpc>
                <a:spcPct val="90000"/>
              </a:lnSpc>
            </a:pPr>
            <a:r>
              <a:rPr b="1" lang="ru-RU" sz="5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Экзамен – это первое испытание на пути  во взрослую жизнь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Рисунок 2" descr=""/>
          <p:cNvPicPr/>
          <p:nvPr/>
        </p:nvPicPr>
        <p:blipFill>
          <a:blip r:embed="rId1"/>
          <a:stretch/>
        </p:blipFill>
        <p:spPr>
          <a:xfrm>
            <a:off x="3810240" y="3069000"/>
            <a:ext cx="6341400" cy="378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" name="CustomShape 1"/>
          <p:cNvSpPr/>
          <p:nvPr/>
        </p:nvSpPr>
        <p:spPr>
          <a:xfrm>
            <a:off x="179640" y="908640"/>
            <a:ext cx="7235640" cy="3444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lang="ru-RU" sz="4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СТРЕСС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(от англ. Stress </a:t>
            </a:r>
            <a:r>
              <a:rPr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2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напряжение) 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ответная реакция организма на 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экстремальные условия, 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нарушающие эмоциональное 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спокойствие и                    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равновесие 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	</a:t>
            </a:r>
            <a:r>
              <a:rPr lang="ru-RU" sz="36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человека. 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CustomShape 1"/>
          <p:cNvSpPr/>
          <p:nvPr/>
        </p:nvSpPr>
        <p:spPr>
          <a:xfrm>
            <a:off x="395640" y="1196640"/>
            <a:ext cx="8228880" cy="70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r>
              <a:rPr b="1" lang="ru-RU" sz="4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Причины возникновения стрессовой ситуации у школьников: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ак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CustomShape 2"/>
          <p:cNvSpPr/>
          <p:nvPr/>
        </p:nvSpPr>
        <p:spPr>
          <a:xfrm>
            <a:off x="179640" y="1341360"/>
            <a:ext cx="8784360" cy="8654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06560" bIns="106560" anchor="ctr"/>
          <a:p>
            <a:pPr>
              <a:lnSpc>
                <a:spcPct val="9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Сомнение в полноте и прочности знаний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CustomShape 3"/>
          <p:cNvSpPr/>
          <p:nvPr/>
        </p:nvSpPr>
        <p:spPr>
          <a:xfrm>
            <a:off x="179640" y="2219400"/>
            <a:ext cx="8784360" cy="8654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06560" bIns="106560" anchor="ctr"/>
          <a:p>
            <a:pPr>
              <a:lnSpc>
                <a:spcPct val="9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Сомнение в собственных способностях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CustomShape 4"/>
          <p:cNvSpPr/>
          <p:nvPr/>
        </p:nvSpPr>
        <p:spPr>
          <a:xfrm>
            <a:off x="179640" y="3097080"/>
            <a:ext cx="8784360" cy="8654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06560" bIns="106560" anchor="ctr"/>
          <a:p>
            <a:pPr>
              <a:lnSpc>
                <a:spcPct val="9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Чувство ответственности и перед родителями и перед школой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CustomShape 5"/>
          <p:cNvSpPr/>
          <p:nvPr/>
        </p:nvSpPr>
        <p:spPr>
          <a:xfrm>
            <a:off x="179640" y="3974760"/>
            <a:ext cx="8784360" cy="8654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06560" bIns="106560" anchor="ctr"/>
          <a:p>
            <a:pPr>
              <a:lnSpc>
                <a:spcPct val="9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Интенсивная умственная деятельность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CustomShape 6"/>
          <p:cNvSpPr/>
          <p:nvPr/>
        </p:nvSpPr>
        <p:spPr>
          <a:xfrm>
            <a:off x="179640" y="4852800"/>
            <a:ext cx="8784360" cy="8654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06560" bIns="106560" anchor="ctr"/>
          <a:p>
            <a:pPr>
              <a:lnSpc>
                <a:spcPct val="9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Нагрузка на одни и те же мышцы и органы из-за длительного сидения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CustomShape 7"/>
          <p:cNvSpPr/>
          <p:nvPr/>
        </p:nvSpPr>
        <p:spPr>
          <a:xfrm>
            <a:off x="179640" y="5730480"/>
            <a:ext cx="8784360" cy="865440"/>
          </a:xfrm>
          <a:prstGeom prst="roundRect">
            <a:avLst>
              <a:gd name="adj" fmla="val 16667"/>
            </a:avLst>
          </a:prstGeom>
          <a:solidFill>
            <a:schemeClr val="lt1">
              <a:hueOff val="0"/>
              <a:satOff val="0"/>
              <a:lumOff val="0"/>
              <a:alphaOff val="0"/>
            </a:schemeClr>
          </a:solidFill>
          <a:ln>
            <a:solidFill>
              <a:schemeClr val="accent1">
                <a:shade val="8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06560" bIns="106560" anchor="ctr"/>
          <a:p>
            <a:pPr>
              <a:lnSpc>
                <a:spcPct val="90000"/>
              </a:lnSpc>
            </a:pPr>
            <a:r>
              <a:rPr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Нарушение режима сна и отдыха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CustomShape 1"/>
          <p:cNvSpPr/>
          <p:nvPr/>
        </p:nvSpPr>
        <p:spPr>
          <a:xfrm>
            <a:off x="1043640" y="764640"/>
            <a:ext cx="482364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r>
              <a:rPr lang="ru-RU" sz="48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Сигналы стресса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253440" y="1415880"/>
            <a:ext cx="3226320" cy="1023120"/>
          </a:xfrm>
          <a:prstGeom prst="roundRect">
            <a:avLst>
              <a:gd name="adj" fmla="val 16667"/>
            </a:avLst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Изменение физического состояния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CustomShape 3"/>
          <p:cNvSpPr/>
          <p:nvPr/>
        </p:nvSpPr>
        <p:spPr>
          <a:xfrm>
            <a:off x="1735200" y="2466360"/>
            <a:ext cx="3226320" cy="1023120"/>
          </a:xfrm>
          <a:prstGeom prst="roundRect">
            <a:avLst>
              <a:gd name="adj" fmla="val 16667"/>
            </a:avLst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Депрессия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CustomShape 4"/>
          <p:cNvSpPr/>
          <p:nvPr/>
        </p:nvSpPr>
        <p:spPr>
          <a:xfrm>
            <a:off x="3048120" y="3493080"/>
            <a:ext cx="3226320" cy="1023120"/>
          </a:xfrm>
          <a:prstGeom prst="roundRect">
            <a:avLst>
              <a:gd name="adj" fmla="val 16667"/>
            </a:avLst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4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Дезорганизованность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CustomShape 5"/>
          <p:cNvSpPr/>
          <p:nvPr/>
        </p:nvSpPr>
        <p:spPr>
          <a:xfrm>
            <a:off x="4254120" y="4568040"/>
            <a:ext cx="3226320" cy="1023120"/>
          </a:xfrm>
          <a:prstGeom prst="roundRect">
            <a:avLst>
              <a:gd name="adj" fmla="val 16667"/>
            </a:avLst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5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Несамостоятельность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CustomShape 6"/>
          <p:cNvSpPr/>
          <p:nvPr/>
        </p:nvSpPr>
        <p:spPr>
          <a:xfrm>
            <a:off x="5587920" y="5645520"/>
            <a:ext cx="3226320" cy="1023120"/>
          </a:xfrm>
          <a:prstGeom prst="roundRect">
            <a:avLst>
              <a:gd name="adj" fmla="val 16667"/>
            </a:avLst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6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45000" bIns="4500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Потеря деловых качеств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Рисунок 4" descr=""/>
          <p:cNvPicPr/>
          <p:nvPr/>
        </p:nvPicPr>
        <p:blipFill>
          <a:blip r:embed="rId1"/>
          <a:stretch/>
        </p:blipFill>
        <p:spPr>
          <a:xfrm>
            <a:off x="395640" y="4365000"/>
            <a:ext cx="2519640" cy="2267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48" name="Рисунок 5" descr=""/>
          <p:cNvPicPr/>
          <p:nvPr/>
        </p:nvPicPr>
        <p:blipFill>
          <a:blip r:embed="rId2"/>
          <a:stretch/>
        </p:blipFill>
        <p:spPr>
          <a:xfrm>
            <a:off x="5364000" y="1124640"/>
            <a:ext cx="3481560" cy="231264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Рисунок 2" descr=""/>
          <p:cNvPicPr/>
          <p:nvPr/>
        </p:nvPicPr>
        <p:blipFill>
          <a:blip r:embed="rId1"/>
          <a:stretch/>
        </p:blipFill>
        <p:spPr>
          <a:xfrm>
            <a:off x="3852000" y="0"/>
            <a:ext cx="5075280" cy="4210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0" name="CustomShape 1"/>
          <p:cNvSpPr/>
          <p:nvPr/>
        </p:nvSpPr>
        <p:spPr>
          <a:xfrm>
            <a:off x="251640" y="3575160"/>
            <a:ext cx="5904000" cy="2733480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accent3">
                  <a:hueOff val="0"/>
                  <a:satOff val="0"/>
                  <a:lumOff val="0"/>
                  <a:alphaOff val="0"/>
                  <a:tint val="70000"/>
                  <a:satMod val="130000"/>
                </a:schemeClr>
              </a:gs>
              <a:gs pos="43000">
                <a:schemeClr val="accent3">
                  <a:hueOff val="0"/>
                  <a:satOff val="0"/>
                  <a:lumOff val="0"/>
                  <a:alphaOff val="0"/>
                  <a:tint val="44000"/>
                  <a:satMod val="165000"/>
                </a:schemeClr>
              </a:gs>
              <a:gs pos="93000">
                <a:schemeClr val="accent3">
                  <a:hueOff val="0"/>
                  <a:satOff val="0"/>
                  <a:lumOff val="0"/>
                  <a:alphaOff val="0"/>
                  <a:tint val="15000"/>
                  <a:satMod val="165000"/>
                </a:schemeClr>
              </a:gs>
              <a:gs pos="100000">
                <a:schemeClr val="accent3">
                  <a:hueOff val="0"/>
                  <a:satOff val="0"/>
                  <a:lumOff val="0"/>
                  <a:alphaOff val="0"/>
                  <a:tint val="5000"/>
                  <a:satMod val="250000"/>
                </a:schemeClr>
              </a:gs>
            </a:gsLst>
            <a:lin ang="0"/>
          </a:gradFill>
          <a:ln>
            <a:noFill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  <p:txBody>
          <a:bodyPr lIns="122040" rIns="122040" tIns="122040" bIns="122040" anchor="ctr"/>
          <a:p>
            <a:pPr algn="ctr">
              <a:lnSpc>
                <a:spcPct val="9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Подлинная поддержка должна основываться на подчеркивании способностей, возможностей положительных сторон ребенка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914400" y="692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>
              <a:lnSpc>
                <a:spcPct val="100000"/>
              </a:lnSpc>
            </a:pPr>
            <a:r>
              <a:rPr b="1" lang="ru-RU" sz="4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Чтобы поддержать ребенка, необходимо: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0" y="2147760"/>
            <a:ext cx="2856600" cy="1713960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Опираться на сильные стороны ребенка,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3143160" y="2147760"/>
            <a:ext cx="2856600" cy="1713960"/>
          </a:xfrm>
          <a:prstGeom prst="rect">
            <a:avLst/>
          </a:prstGeom>
          <a:solidFill>
            <a:schemeClr val="accent3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3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Избегать подчеркивания промахов ребенка,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4" name="CustomShape 4"/>
          <p:cNvSpPr/>
          <p:nvPr/>
        </p:nvSpPr>
        <p:spPr>
          <a:xfrm>
            <a:off x="6286680" y="2147760"/>
            <a:ext cx="2856600" cy="1713960"/>
          </a:xfrm>
          <a:prstGeom prst="rect">
            <a:avLst/>
          </a:prstGeom>
          <a:solidFill>
            <a:schemeClr val="accent4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4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Проявлять веру в ребенка, сочувствие к нему, уверенность в его силах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CustomShape 5"/>
          <p:cNvSpPr/>
          <p:nvPr/>
        </p:nvSpPr>
        <p:spPr>
          <a:xfrm>
            <a:off x="0" y="4147920"/>
            <a:ext cx="2856600" cy="1713960"/>
          </a:xfrm>
          <a:prstGeom prst="rect">
            <a:avLst/>
          </a:prstGeom>
          <a:solidFill>
            <a:schemeClr val="accent5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5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Создать дома обстановку дружелюбия и уважения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6" name="CustomShape 6"/>
          <p:cNvSpPr/>
          <p:nvPr/>
        </p:nvSpPr>
        <p:spPr>
          <a:xfrm>
            <a:off x="3143160" y="4147920"/>
            <a:ext cx="2856600" cy="1713960"/>
          </a:xfrm>
          <a:prstGeom prst="rect">
            <a:avLst/>
          </a:prstGeom>
          <a:solidFill>
            <a:schemeClr val="accent6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6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Будьте одновременно тверды и добры, но не выступайте в роли судьи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CustomShape 7"/>
          <p:cNvSpPr/>
          <p:nvPr/>
        </p:nvSpPr>
        <p:spPr>
          <a:xfrm>
            <a:off x="6286680" y="4147920"/>
            <a:ext cx="2856600" cy="1713960"/>
          </a:xfrm>
          <a:prstGeom prst="rect">
            <a:avLst/>
          </a:prstGeom>
          <a:solidFill>
            <a:schemeClr val="accent2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  <a:effectLst>
            <a:outerShdw algn="ctr" blurRad="57150" dir="5400000" dist="38100" rotWithShape="0">
              <a:schemeClr val="accent2">
                <a:hueOff val="0"/>
                <a:satOff val="0"/>
                <a:lumOff val="0"/>
                <a:alphaOff val="0"/>
                <a:shade val="9000"/>
                <a:satMod val="105000"/>
                <a:alpha val="48000"/>
              </a:schemeClr>
            </a:outerShdw>
          </a:effectLst>
        </p:spPr>
        <p:style>
          <a:lnRef idx="3"/>
          <a:fillRef idx="0"/>
          <a:effectRef idx="1"/>
          <a:fontRef idx="minor"/>
        </p:style>
        <p:txBody>
          <a:bodyPr lIns="90000" rIns="90000" tIns="91440" bIns="91440" anchor="ctr"/>
          <a:p>
            <a:pPr algn="ctr">
              <a:lnSpc>
                <a:spcPct val="90000"/>
              </a:lnSpc>
            </a:pPr>
            <a:r>
              <a:rPr lang="ru-RU" sz="2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Поддерживайте своего ребенка, демонстрируйте, что понимаете его переживания.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Рисунок 2" descr=""/>
          <p:cNvPicPr/>
          <p:nvPr/>
        </p:nvPicPr>
        <p:blipFill>
          <a:blip r:embed="rId1"/>
          <a:stretch/>
        </p:blipFill>
        <p:spPr>
          <a:xfrm>
            <a:off x="4936320" y="2781000"/>
            <a:ext cx="3811680" cy="3855960"/>
          </a:xfrm>
          <a:prstGeom prst="rect">
            <a:avLst/>
          </a:prstGeom>
          <a:ln>
            <a:noFill/>
          </a:ln>
        </p:spPr>
      </p:pic>
      <p:sp>
        <p:nvSpPr>
          <p:cNvPr id="159" name="CustomShape 1"/>
          <p:cNvSpPr/>
          <p:nvPr/>
        </p:nvSpPr>
        <p:spPr>
          <a:xfrm>
            <a:off x="-324720" y="227700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pPr algn="ctr">
              <a:lnSpc>
                <a:spcPct val="100000"/>
              </a:lnSpc>
            </a:pPr>
            <a:r>
              <a:rPr i="1" lang="ru-RU" sz="80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Рекомендации родителям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Рисунок 5" descr=""/>
          <p:cNvPicPr/>
          <p:nvPr/>
        </p:nvPicPr>
        <p:blipFill>
          <a:blip r:embed="rId1"/>
          <a:stretch/>
        </p:blipFill>
        <p:spPr>
          <a:xfrm>
            <a:off x="5204880" y="1196640"/>
            <a:ext cx="3341880" cy="302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1" name="CustomShape 1"/>
          <p:cNvSpPr/>
          <p:nvPr/>
        </p:nvSpPr>
        <p:spPr>
          <a:xfrm>
            <a:off x="395640" y="908640"/>
            <a:ext cx="8516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45000" bIns="0" anchor="b"/>
          <a:p>
            <a:r>
              <a:rPr b="1" lang="ru-RU" sz="4900" spc="-1" strike="noStrike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1. Участие в подготовке к экзаменам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0" y="1556640"/>
            <a:ext cx="5075280" cy="2876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Владение информацией о процессе проведения экзамена.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Обсудите, какой учебный материал нужно повторить. Вместе составьте план подготовки.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CustomShape 3"/>
          <p:cNvSpPr/>
          <p:nvPr/>
        </p:nvSpPr>
        <p:spPr>
          <a:xfrm>
            <a:off x="3492000" y="4149000"/>
            <a:ext cx="5435280" cy="2375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Подготовьте различные варианты тестовых заданий по предмету.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74320" indent="-273600" algn="just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ru-RU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Заранее во время тренировки по тестовым заданиям приучайте ребенка ориентироваться во времени и уметь его распределять. </a:t>
            </a: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64" name="Рисунок 4" descr=""/>
          <p:cNvPicPr/>
          <p:nvPr/>
        </p:nvPicPr>
        <p:blipFill>
          <a:blip r:embed="rId2"/>
          <a:stretch/>
        </p:blipFill>
        <p:spPr>
          <a:xfrm>
            <a:off x="179640" y="3851280"/>
            <a:ext cx="3527640" cy="3006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280</TotalTime>
  <Application>LibreOffice/5.0.6.2$Linux_x86 LibreOffice_project/00m0$Build-2</Application>
  <Paragraphs>84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2016-01-15T03:48:22Z</dcterms:created>
  <dc:creator>Англичане</dc:creator>
  <dc:language>ru-RU</dc:language>
  <cp:lastModifiedBy>Акишева  Олеговна</cp:lastModifiedBy>
  <dcterms:modified xsi:type="dcterms:W3CDTF">2017-04-21T14:28:54Z</dcterms:modified>
  <cp:revision>37</cp:revision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