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49" autoAdjust="0"/>
  </p:normalViewPr>
  <p:slideViewPr>
    <p:cSldViewPr>
      <p:cViewPr varScale="1">
        <p:scale>
          <a:sx n="81" d="100"/>
          <a:sy n="81" d="100"/>
        </p:scale>
        <p:origin x="-1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5489" y="548680"/>
            <a:ext cx="9149489" cy="34563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latin typeface="Georgia" panose="02040502050405020303" pitchFamily="18" charset="0"/>
              </a:rPr>
              <a:t/>
            </a:r>
            <a:br>
              <a:rPr lang="ru-RU" sz="4000" dirty="0" smtClean="0">
                <a:latin typeface="Georgia" panose="02040502050405020303" pitchFamily="18" charset="0"/>
              </a:rPr>
            </a:br>
            <a:r>
              <a:rPr lang="ru-RU" sz="4000" dirty="0">
                <a:latin typeface="Georgia" panose="02040502050405020303" pitchFamily="18" charset="0"/>
              </a:rPr>
              <a:t/>
            </a:r>
            <a:br>
              <a:rPr lang="ru-RU" sz="4000" dirty="0">
                <a:latin typeface="Georgia" panose="02040502050405020303" pitchFamily="18" charset="0"/>
              </a:rPr>
            </a:br>
            <a:r>
              <a:rPr lang="ru-RU" sz="4000" dirty="0" smtClean="0">
                <a:latin typeface="Georgia" panose="02040502050405020303" pitchFamily="18" charset="0"/>
              </a:rPr>
              <a:t/>
            </a:r>
            <a:br>
              <a:rPr lang="ru-RU" sz="4000" dirty="0" smtClean="0">
                <a:latin typeface="Georgia" panose="02040502050405020303" pitchFamily="18" charset="0"/>
              </a:rPr>
            </a:br>
            <a:r>
              <a:rPr lang="ru-RU" sz="4000" dirty="0">
                <a:latin typeface="Georgia" panose="02040502050405020303" pitchFamily="18" charset="0"/>
              </a:rPr>
              <a:t/>
            </a:r>
            <a:br>
              <a:rPr lang="ru-RU" sz="4000" dirty="0">
                <a:latin typeface="Georgia" panose="02040502050405020303" pitchFamily="18" charset="0"/>
              </a:rPr>
            </a:br>
            <a:r>
              <a:rPr lang="ru-RU" sz="4000" dirty="0" smtClean="0">
                <a:latin typeface="Georgia" panose="02040502050405020303" pitchFamily="18" charset="0"/>
              </a:rPr>
              <a:t/>
            </a:r>
            <a:br>
              <a:rPr lang="ru-RU" sz="4000" dirty="0" smtClean="0">
                <a:latin typeface="Georgia" panose="02040502050405020303" pitchFamily="18" charset="0"/>
              </a:rPr>
            </a:br>
            <a:r>
              <a:rPr lang="ru-RU" sz="4000" dirty="0">
                <a:latin typeface="Georgia" panose="02040502050405020303" pitchFamily="18" charset="0"/>
              </a:rPr>
              <a:t/>
            </a:r>
            <a:br>
              <a:rPr lang="ru-RU" sz="4000" dirty="0">
                <a:latin typeface="Georgia" panose="02040502050405020303" pitchFamily="18" charset="0"/>
              </a:rPr>
            </a:br>
            <a:r>
              <a:rPr lang="ru-RU" sz="4000" dirty="0" smtClean="0">
                <a:latin typeface="Georgia" panose="02040502050405020303" pitchFamily="18" charset="0"/>
              </a:rPr>
              <a:t>Рекомендации</a:t>
            </a:r>
            <a:br>
              <a:rPr lang="ru-RU" sz="4000" dirty="0" smtClean="0">
                <a:latin typeface="Georgia" panose="02040502050405020303" pitchFamily="18" charset="0"/>
              </a:rPr>
            </a:br>
            <a:r>
              <a:rPr lang="ru-RU" sz="4000" dirty="0" smtClean="0">
                <a:latin typeface="Georgia" panose="02040502050405020303" pitchFamily="18" charset="0"/>
              </a:rPr>
              <a:t> к заявлению </a:t>
            </a:r>
            <a:r>
              <a:rPr lang="ru-RU" sz="4000" dirty="0" err="1" smtClean="0">
                <a:latin typeface="Georgia" panose="02040502050405020303" pitchFamily="18" charset="0"/>
              </a:rPr>
              <a:t>аттестующегося</a:t>
            </a:r>
            <a:r>
              <a:rPr lang="ru-RU" sz="4000" dirty="0" smtClean="0">
                <a:latin typeface="Georgia" panose="02040502050405020303" pitchFamily="18" charset="0"/>
              </a:rPr>
              <a:t/>
            </a:r>
            <a:br>
              <a:rPr lang="ru-RU" sz="4000" dirty="0" smtClean="0">
                <a:latin typeface="Georgia" panose="02040502050405020303" pitchFamily="18" charset="0"/>
              </a:rPr>
            </a:br>
            <a:r>
              <a:rPr lang="ru-RU" dirty="0" smtClean="0">
                <a:latin typeface="Georgia" panose="02040502050405020303" pitchFamily="18" charset="0"/>
              </a:rPr>
              <a:t/>
            </a:r>
            <a:br>
              <a:rPr lang="ru-RU" dirty="0" smtClean="0">
                <a:latin typeface="Georgia" panose="02040502050405020303" pitchFamily="18" charset="0"/>
              </a:rPr>
            </a:br>
            <a:r>
              <a:rPr lang="ru-RU" dirty="0" smtClean="0">
                <a:latin typeface="Georgia" panose="02040502050405020303" pitchFamily="18" charset="0"/>
              </a:rPr>
              <a:t>                              </a:t>
            </a:r>
            <a:r>
              <a:rPr lang="ru-RU" sz="2000" dirty="0" smtClean="0">
                <a:solidFill>
                  <a:schemeClr val="tx1"/>
                </a:solidFill>
                <a:latin typeface="Georgia" panose="02040502050405020303" pitchFamily="18" charset="0"/>
              </a:rPr>
              <a:t>Аттестация педагогических работников</a:t>
            </a:r>
            <a:br>
              <a:rPr lang="ru-RU" sz="2000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Georgia" panose="02040502050405020303" pitchFamily="18" charset="0"/>
              </a:rPr>
              <a:t>                                                                           проводится на основании их заявлений</a:t>
            </a:r>
            <a:r>
              <a:rPr lang="ru-RU" sz="2000" dirty="0" smtClean="0">
                <a:latin typeface="Georgia" panose="02040502050405020303" pitchFamily="18" charset="0"/>
              </a:rPr>
              <a:t>…</a:t>
            </a:r>
            <a:r>
              <a:rPr lang="ru-RU" sz="1800" dirty="0" smtClean="0">
                <a:latin typeface="Georgia" panose="02040502050405020303" pitchFamily="18" charset="0"/>
              </a:rPr>
              <a:t/>
            </a:r>
            <a:br>
              <a:rPr lang="ru-RU" sz="1800" dirty="0" smtClean="0">
                <a:latin typeface="Georgia" panose="02040502050405020303" pitchFamily="18" charset="0"/>
              </a:rPr>
            </a:br>
            <a:r>
              <a:rPr lang="ru-RU" sz="1800" dirty="0" smtClean="0">
                <a:latin typeface="Georgia" panose="02040502050405020303" pitchFamily="18" charset="0"/>
              </a:rPr>
              <a:t/>
            </a:r>
            <a:br>
              <a:rPr lang="ru-RU" sz="1800" dirty="0" smtClean="0">
                <a:latin typeface="Georgia" panose="02040502050405020303" pitchFamily="18" charset="0"/>
              </a:rPr>
            </a:br>
            <a:r>
              <a:rPr lang="ru-RU" sz="1800" dirty="0" smtClean="0">
                <a:latin typeface="Georgia" panose="02040502050405020303" pitchFamily="18" charset="0"/>
              </a:rPr>
              <a:t>(Порядок проведения аттестации ПР организаций, осуществляющих образовательную деятельность утв.   Приказ Министерства образования и науки  РФ от 7 апреля 2014 г. № 276)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221088"/>
            <a:ext cx="9036496" cy="263691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 smtClean="0"/>
              <a:t>                                                </a:t>
            </a:r>
            <a:r>
              <a:rPr lang="ru-RU" dirty="0" smtClean="0">
                <a:latin typeface="Georgia" panose="02040502050405020303" pitchFamily="18" charset="0"/>
              </a:rPr>
              <a:t>Составители:</a:t>
            </a:r>
          </a:p>
          <a:p>
            <a:pPr algn="ctr"/>
            <a:r>
              <a:rPr lang="ru-RU" dirty="0" smtClean="0">
                <a:latin typeface="Georgia" panose="02040502050405020303" pitchFamily="18" charset="0"/>
              </a:rPr>
              <a:t>                                                                       </a:t>
            </a:r>
            <a:r>
              <a:rPr lang="ru-RU" dirty="0" err="1" smtClean="0">
                <a:latin typeface="Georgia" panose="02040502050405020303" pitchFamily="18" charset="0"/>
              </a:rPr>
              <a:t>Белопашенцева</a:t>
            </a:r>
            <a:r>
              <a:rPr lang="ru-RU" dirty="0" smtClean="0">
                <a:latin typeface="Georgia" panose="02040502050405020303" pitchFamily="18" charset="0"/>
              </a:rPr>
              <a:t> И.В.</a:t>
            </a:r>
          </a:p>
          <a:p>
            <a:pPr algn="ctr"/>
            <a:r>
              <a:rPr lang="ru-RU" dirty="0" smtClean="0">
                <a:latin typeface="Georgia" panose="02040502050405020303" pitchFamily="18" charset="0"/>
              </a:rPr>
              <a:t>                                                           Борисенко Т.В.</a:t>
            </a:r>
          </a:p>
          <a:p>
            <a:pPr algn="ctr"/>
            <a:r>
              <a:rPr lang="ru-RU" dirty="0" smtClean="0">
                <a:latin typeface="Georgia" panose="02040502050405020303" pitchFamily="18" charset="0"/>
              </a:rPr>
              <a:t>                                                          </a:t>
            </a:r>
            <a:r>
              <a:rPr lang="ru-RU" dirty="0" err="1" smtClean="0">
                <a:latin typeface="Georgia" panose="02040502050405020303" pitchFamily="18" charset="0"/>
              </a:rPr>
              <a:t>Еникеева</a:t>
            </a:r>
            <a:r>
              <a:rPr lang="ru-RU" dirty="0" smtClean="0">
                <a:latin typeface="Georgia" panose="02040502050405020303" pitchFamily="18" charset="0"/>
              </a:rPr>
              <a:t> М.Е.</a:t>
            </a:r>
          </a:p>
          <a:p>
            <a:pPr algn="ctr"/>
            <a:r>
              <a:rPr lang="ru-RU" dirty="0" smtClean="0">
                <a:latin typeface="Georgia" panose="02040502050405020303" pitchFamily="18" charset="0"/>
              </a:rPr>
              <a:t>                                                          Захарова Н.И.</a:t>
            </a:r>
          </a:p>
          <a:p>
            <a:pPr algn="ctr"/>
            <a:r>
              <a:rPr lang="ru-RU" dirty="0" smtClean="0">
                <a:latin typeface="Georgia" panose="02040502050405020303" pitchFamily="18" charset="0"/>
              </a:rPr>
              <a:t>                                                      Звягина Т.В.</a:t>
            </a:r>
          </a:p>
          <a:p>
            <a:pPr algn="ctr"/>
            <a:r>
              <a:rPr lang="ru-RU" dirty="0" smtClean="0">
                <a:latin typeface="Georgia" panose="02040502050405020303" pitchFamily="18" charset="0"/>
              </a:rPr>
              <a:t>                                                            Крутикова Е.П.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3826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3"/>
            <a:ext cx="7315200" cy="129614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Georgia" panose="02040502050405020303" pitchFamily="18" charset="0"/>
              </a:rPr>
              <a:t>Шапка заявления</a:t>
            </a:r>
            <a:br>
              <a:rPr lang="ru-RU" dirty="0" smtClean="0">
                <a:latin typeface="Georgia" panose="02040502050405020303" pitchFamily="18" charset="0"/>
              </a:rPr>
            </a:b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052737"/>
            <a:ext cx="9036496" cy="5256624"/>
          </a:xfrm>
        </p:spPr>
        <p:txBody>
          <a:bodyPr/>
          <a:lstStyle/>
          <a:p>
            <a:r>
              <a:rPr lang="ru-RU" sz="2400" dirty="0">
                <a:latin typeface="Georgia" panose="02040502050405020303" pitchFamily="18" charset="0"/>
              </a:rPr>
              <a:t>Обращение в шапке пишется в родительном падеже без предлога и выравнивается по </a:t>
            </a:r>
            <a:r>
              <a:rPr lang="ru-RU" sz="2400" u="sng" dirty="0">
                <a:latin typeface="Georgia" panose="02040502050405020303" pitchFamily="18" charset="0"/>
              </a:rPr>
              <a:t>левому краю:</a:t>
            </a:r>
          </a:p>
          <a:p>
            <a:endParaRPr lang="ru-RU" u="sng" dirty="0" smtClean="0">
              <a:latin typeface="Georgia" panose="02040502050405020303" pitchFamily="18" charset="0"/>
            </a:endParaRPr>
          </a:p>
          <a:p>
            <a:endParaRPr lang="ru-RU" u="sng" dirty="0">
              <a:latin typeface="Georgia" panose="02040502050405020303" pitchFamily="18" charset="0"/>
            </a:endParaRPr>
          </a:p>
          <a:p>
            <a:pPr marL="45720" indent="0">
              <a:buNone/>
            </a:pPr>
            <a:endParaRPr lang="ru-RU" u="sng" dirty="0" smtClean="0">
              <a:latin typeface="Georgia" panose="02040502050405020303" pitchFamily="18" charset="0"/>
            </a:endParaRPr>
          </a:p>
          <a:p>
            <a:pPr marL="45720" indent="0" algn="r">
              <a:buNone/>
            </a:pPr>
            <a:endParaRPr lang="ru-RU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98855687"/>
              </p:ext>
            </p:extLst>
          </p:nvPr>
        </p:nvGraphicFramePr>
        <p:xfrm>
          <a:off x="4427984" y="2276872"/>
          <a:ext cx="4716016" cy="3888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6016"/>
              </a:tblGrid>
              <a:tr h="3888432">
                <a:tc>
                  <a:txBody>
                    <a:bodyPr/>
                    <a:lstStyle/>
                    <a:p>
                      <a:pPr algn="l"/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В Главную аттестационную   комиссию</a:t>
                      </a:r>
                    </a:p>
                    <a:p>
                      <a:pPr algn="l"/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Министерства общего и профессионального </a:t>
                      </a:r>
                    </a:p>
                    <a:p>
                      <a:pPr algn="l"/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образования Свердловской области</a:t>
                      </a:r>
                    </a:p>
                    <a:p>
                      <a:pPr marL="45720" indent="0" algn="l">
                        <a:buNone/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Петровой Зои</a:t>
                      </a:r>
                      <a:r>
                        <a:rPr lang="ru-RU" sz="2000" b="0" baseline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Сергеевны,</a:t>
                      </a:r>
                    </a:p>
                    <a:p>
                      <a:pPr marL="45720" indent="0" algn="l">
                        <a:buNone/>
                      </a:pPr>
                      <a:r>
                        <a:rPr lang="ru-RU" sz="2000" b="0" i="1" baseline="0" dirty="0" smtClean="0">
                          <a:solidFill>
                            <a:schemeClr val="tx2"/>
                          </a:solidFill>
                          <a:latin typeface="Georgia" panose="02040502050405020303" pitchFamily="18" charset="0"/>
                        </a:rPr>
                        <a:t>(Ф.И.О. полностью)</a:t>
                      </a:r>
                    </a:p>
                    <a:p>
                      <a:pPr marL="45720" indent="0" algn="l">
                        <a:buNone/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воспитателя</a:t>
                      </a:r>
                      <a:r>
                        <a:rPr lang="ru-RU" sz="2000" b="0" baseline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МБДОУ № ____</a:t>
                      </a:r>
                    </a:p>
                    <a:p>
                      <a:pPr marL="45720" indent="0" algn="l">
                        <a:buNone/>
                      </a:pPr>
                      <a:r>
                        <a:rPr lang="ru-RU" sz="2000" b="0" baseline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____________________района</a:t>
                      </a:r>
                    </a:p>
                    <a:p>
                      <a:pPr marL="45720" indent="0" algn="l">
                        <a:buNone/>
                      </a:pPr>
                      <a:r>
                        <a:rPr lang="ru-RU" sz="2000" b="0" baseline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г. Екатеринбурга</a:t>
                      </a:r>
                    </a:p>
                    <a:p>
                      <a:pPr marL="45720" indent="0" algn="l">
                        <a:buNone/>
                      </a:pPr>
                      <a:r>
                        <a:rPr lang="ru-RU" sz="2000" b="0" i="1" baseline="0" dirty="0" smtClean="0">
                          <a:solidFill>
                            <a:schemeClr val="tx2"/>
                          </a:solidFill>
                          <a:latin typeface="Georgia" panose="02040502050405020303" pitchFamily="18" charset="0"/>
                        </a:rPr>
                        <a:t>(должность, место работы)</a:t>
                      </a:r>
                      <a:endParaRPr lang="ru-RU" sz="2000" b="0" i="1" dirty="0" smtClean="0">
                        <a:solidFill>
                          <a:schemeClr val="tx2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7639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88641"/>
            <a:ext cx="7315200" cy="1080119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Georgia" panose="02040502050405020303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Georgia" panose="02040502050405020303" pitchFamily="18" charset="0"/>
              </a:rPr>
              <a:t>аявление. </a:t>
            </a:r>
            <a:r>
              <a:rPr lang="ru-RU" sz="1300" dirty="0" smtClean="0">
                <a:solidFill>
                  <a:schemeClr val="tx1"/>
                </a:solidFill>
                <a:latin typeface="Georgia" panose="02040502050405020303" pitchFamily="18" charset="0"/>
              </a:rPr>
              <a:t>(пишется с маленькой буквы)</a:t>
            </a:r>
            <a:endParaRPr lang="ru-RU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3"/>
            <a:ext cx="8856984" cy="5112608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Georgia" panose="02040502050405020303" pitchFamily="18" charset="0"/>
              </a:rPr>
              <a:t>Прошу аттестовать меня в 2015 году на первую (высшую) квалификационную категорию по должности ______________</a:t>
            </a:r>
          </a:p>
          <a:p>
            <a:pPr marL="45720" indent="0">
              <a:buNone/>
            </a:pP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(Наименование должности в соответствии с Постановлением </a:t>
            </a:r>
            <a:r>
              <a:rPr lang="ru-RU" i="1" dirty="0">
                <a:solidFill>
                  <a:schemeClr val="tx2"/>
                </a:solidFill>
                <a:latin typeface="Georgia" panose="02040502050405020303" pitchFamily="18" charset="0"/>
              </a:rPr>
              <a:t>Правительства РФ от 08.08.2013 г. № 678 "Об утверждении номенклатуры должностей работников организаций, осуществляющих образовательную деятельность, должностей руководителей образовательных 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организаций»)</a:t>
            </a:r>
            <a:endParaRPr lang="ru-RU" i="1" dirty="0">
              <a:solidFill>
                <a:schemeClr val="tx2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В настоящее время имею первую (высшую) квалификационную категорию по должности ______, срок её действия до ____ 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либо (</a:t>
            </a:r>
            <a:r>
              <a:rPr lang="ru-RU" i="1" dirty="0" smtClean="0">
                <a:latin typeface="Georgia" panose="02040502050405020303" pitchFamily="18" charset="0"/>
              </a:rPr>
              <a:t>квалификационной категории не имею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)</a:t>
            </a:r>
            <a:r>
              <a:rPr lang="ru-RU" i="1" dirty="0" smtClean="0">
                <a:latin typeface="Georgia" panose="02040502050405020303" pitchFamily="18" charset="0"/>
              </a:rPr>
              <a:t>.</a:t>
            </a:r>
          </a:p>
          <a:p>
            <a:pPr marL="45720" indent="0">
              <a:buNone/>
            </a:pPr>
            <a:endParaRPr lang="ru-RU" i="1" dirty="0" smtClean="0">
              <a:latin typeface="Georgia" panose="02040502050405020303" pitchFamily="18" charset="0"/>
            </a:endParaRPr>
          </a:p>
          <a:p>
            <a:pPr marL="45720" indent="0">
              <a:buNone/>
            </a:pP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В заявлении на </a:t>
            </a:r>
            <a:r>
              <a:rPr lang="ru-RU" i="1" u="sng" dirty="0" smtClean="0">
                <a:solidFill>
                  <a:schemeClr val="tx2"/>
                </a:solidFill>
                <a:latin typeface="Georgia" panose="02040502050405020303" pitchFamily="18" charset="0"/>
              </a:rPr>
              <a:t>досрочную аттестацию 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(с целью повышения КК с первой на высшую):  датами подтвердить информацию о том, что с момента присвоения 1 КК прошло не менее 2 лет;  далее обосновать результаты сравнительного анализа личных достижений за период, прошедший с момента предыдущей аттестации</a:t>
            </a:r>
            <a:endParaRPr lang="ru-RU" i="1" dirty="0">
              <a:solidFill>
                <a:schemeClr val="tx2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330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1800200"/>
          </a:xfrm>
        </p:spPr>
        <p:txBody>
          <a:bodyPr>
            <a:normAutofit fontScale="90000"/>
          </a:bodyPr>
          <a:lstStyle/>
          <a:p>
            <a:r>
              <a:rPr lang="ru-RU" sz="2200" i="1" dirty="0" smtClean="0">
                <a:solidFill>
                  <a:schemeClr val="tx1"/>
                </a:solidFill>
              </a:rPr>
              <a:t/>
            </a:r>
            <a:br>
              <a:rPr lang="ru-RU" sz="2200" i="1" dirty="0" smtClean="0">
                <a:solidFill>
                  <a:schemeClr val="tx1"/>
                </a:solidFill>
              </a:rPr>
            </a:br>
            <a:r>
              <a:rPr lang="ru-RU" sz="2200" i="1" dirty="0">
                <a:solidFill>
                  <a:schemeClr val="tx1"/>
                </a:solidFill>
              </a:rPr>
              <a:t/>
            </a:r>
            <a:br>
              <a:rPr lang="ru-RU" sz="2200" i="1" dirty="0">
                <a:solidFill>
                  <a:schemeClr val="tx1"/>
                </a:solidFill>
              </a:rPr>
            </a:br>
            <a:r>
              <a:rPr lang="ru-RU" sz="2200" i="1" dirty="0" smtClean="0">
                <a:solidFill>
                  <a:schemeClr val="tx1"/>
                </a:solidFill>
              </a:rPr>
              <a:t/>
            </a:r>
            <a:br>
              <a:rPr lang="ru-RU" sz="2200" i="1" dirty="0" smtClean="0">
                <a:solidFill>
                  <a:schemeClr val="tx1"/>
                </a:solidFill>
              </a:rPr>
            </a:br>
            <a:r>
              <a:rPr lang="ru-RU" sz="2200" i="1" dirty="0">
                <a:solidFill>
                  <a:schemeClr val="tx1"/>
                </a:solidFill>
              </a:rPr>
              <a:t/>
            </a:r>
            <a:br>
              <a:rPr lang="ru-RU" sz="2200" i="1" dirty="0">
                <a:solidFill>
                  <a:schemeClr val="tx1"/>
                </a:solidFill>
              </a:rPr>
            </a:br>
            <a:r>
              <a:rPr lang="ru-RU" sz="2200" i="1" dirty="0" smtClean="0">
                <a:solidFill>
                  <a:schemeClr val="tx1"/>
                </a:solidFill>
              </a:rPr>
              <a:t/>
            </a:r>
            <a:br>
              <a:rPr lang="ru-RU" sz="2200" i="1" dirty="0" smtClean="0">
                <a:solidFill>
                  <a:schemeClr val="tx1"/>
                </a:solidFill>
              </a:rPr>
            </a:br>
            <a:r>
              <a:rPr lang="ru-RU" sz="2200" i="1" dirty="0">
                <a:solidFill>
                  <a:schemeClr val="tx1"/>
                </a:solidFill>
              </a:rPr>
              <a:t/>
            </a:r>
            <a:br>
              <a:rPr lang="ru-RU" sz="2200" i="1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  <a:latin typeface="Georgia" panose="02040502050405020303" pitchFamily="18" charset="0"/>
              </a:rPr>
              <a:t>Основанием </a:t>
            </a:r>
            <a:r>
              <a:rPr lang="ru-RU" sz="2200" dirty="0">
                <a:solidFill>
                  <a:schemeClr val="tx1"/>
                </a:solidFill>
                <a:latin typeface="Georgia" panose="02040502050405020303" pitchFamily="18" charset="0"/>
              </a:rPr>
              <a:t>для аттестации на указанную в заявлении квалификационную категорию считаю следующие результаты </a:t>
            </a:r>
            <a:r>
              <a:rPr lang="ru-RU" sz="2200" dirty="0" smtClean="0">
                <a:solidFill>
                  <a:schemeClr val="tx1"/>
                </a:solidFill>
                <a:latin typeface="Georgia" panose="02040502050405020303" pitchFamily="18" charset="0"/>
              </a:rPr>
              <a:t> педагогической деятельности, </a:t>
            </a:r>
            <a:r>
              <a:rPr lang="ru-RU" sz="2200" dirty="0">
                <a:solidFill>
                  <a:schemeClr val="tx1"/>
                </a:solidFill>
                <a:latin typeface="Georgia" panose="02040502050405020303" pitchFamily="18" charset="0"/>
              </a:rPr>
              <a:t>соответствующие требованиям, предъявляемым к первой (высшей) категории.</a:t>
            </a:r>
            <a:r>
              <a:rPr lang="ru-RU" i="1" dirty="0"/>
              <a:t/>
            </a:r>
            <a:br>
              <a:rPr lang="ru-RU" i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184576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endParaRPr lang="ru-RU" dirty="0" smtClean="0">
              <a:solidFill>
                <a:schemeClr val="tx2"/>
              </a:solidFill>
            </a:endParaRPr>
          </a:p>
          <a:p>
            <a:pPr marL="45720" indent="0">
              <a:buNone/>
            </a:pPr>
            <a:r>
              <a:rPr lang="ru-RU" dirty="0" smtClean="0">
                <a:solidFill>
                  <a:schemeClr val="tx2"/>
                </a:solidFill>
                <a:latin typeface="Georgia" panose="02040502050405020303" pitchFamily="18" charset="0"/>
              </a:rPr>
              <a:t>1. Дать обоснование заявленной КК с учетом должностных обязанностей, требований к КК в соответствии с Порядком </a:t>
            </a:r>
            <a:r>
              <a:rPr lang="ru-RU" dirty="0">
                <a:solidFill>
                  <a:schemeClr val="tx2"/>
                </a:solidFill>
                <a:latin typeface="Georgia" panose="02040502050405020303" pitchFamily="18" charset="0"/>
              </a:rPr>
              <a:t>проведения аттестации ПР организаций, осуществляющих образовательную деятельность </a:t>
            </a:r>
            <a:r>
              <a:rPr lang="ru-RU" dirty="0" smtClean="0">
                <a:solidFill>
                  <a:schemeClr val="tx2"/>
                </a:solidFill>
                <a:latin typeface="Georgia" panose="02040502050405020303" pitchFamily="18" charset="0"/>
              </a:rPr>
              <a:t> </a:t>
            </a:r>
          </a:p>
          <a:p>
            <a:pPr marL="45720" indent="0">
              <a:buNone/>
            </a:pPr>
            <a:r>
              <a:rPr lang="ru-RU" dirty="0">
                <a:solidFill>
                  <a:schemeClr val="tx2"/>
                </a:solidFill>
                <a:latin typeface="Georgia" panose="02040502050405020303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Georgia" panose="02040502050405020303" pitchFamily="18" charset="0"/>
              </a:rPr>
              <a:t>   п. 36 (1 КК), </a:t>
            </a:r>
            <a:r>
              <a:rPr lang="ru-RU" dirty="0">
                <a:solidFill>
                  <a:schemeClr val="tx2"/>
                </a:solidFill>
                <a:latin typeface="Georgia" panose="02040502050405020303" pitchFamily="18" charset="0"/>
              </a:rPr>
              <a:t>п</a:t>
            </a:r>
            <a:r>
              <a:rPr lang="ru-RU" dirty="0" smtClean="0">
                <a:solidFill>
                  <a:schemeClr val="tx2"/>
                </a:solidFill>
                <a:latin typeface="Georgia" panose="02040502050405020303" pitchFamily="18" charset="0"/>
              </a:rPr>
              <a:t>. 37 (ВКК).</a:t>
            </a:r>
          </a:p>
          <a:p>
            <a:pPr marL="45720" indent="0">
              <a:buNone/>
            </a:pPr>
            <a:endParaRPr lang="ru-RU" dirty="0">
              <a:solidFill>
                <a:schemeClr val="tx2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r>
              <a:rPr lang="ru-RU" dirty="0" smtClean="0">
                <a:solidFill>
                  <a:schemeClr val="tx2"/>
                </a:solidFill>
                <a:latin typeface="Georgia" panose="02040502050405020303" pitchFamily="18" charset="0"/>
              </a:rPr>
              <a:t>2. Указать результаты профессиональных достижений, личный вклад в развитие ОУ, системы образования района, города, области за период работы с момента последней аттестации (</a:t>
            </a:r>
            <a:r>
              <a:rPr lang="ru-RU" dirty="0" err="1" smtClean="0">
                <a:solidFill>
                  <a:schemeClr val="tx2"/>
                </a:solidFill>
                <a:latin typeface="Georgia" panose="02040502050405020303" pitchFamily="18" charset="0"/>
              </a:rPr>
              <a:t>межаттестационный</a:t>
            </a:r>
            <a:r>
              <a:rPr lang="ru-RU" dirty="0" smtClean="0">
                <a:solidFill>
                  <a:schemeClr val="tx2"/>
                </a:solidFill>
                <a:latin typeface="Georgia" panose="02040502050405020303" pitchFamily="18" charset="0"/>
              </a:rPr>
              <a:t> период)</a:t>
            </a:r>
          </a:p>
          <a:p>
            <a:pPr marL="45720" indent="0">
              <a:buNone/>
            </a:pPr>
            <a:endParaRPr lang="ru-RU" dirty="0" smtClean="0">
              <a:solidFill>
                <a:schemeClr val="tx2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r>
              <a:rPr lang="ru-RU" dirty="0" smtClean="0">
                <a:solidFill>
                  <a:schemeClr val="tx2"/>
                </a:solidFill>
                <a:latin typeface="Georgia" panose="02040502050405020303" pitchFamily="18" charset="0"/>
              </a:rPr>
              <a:t>3. Представить информацию о степени реализации рекомендаций по результатам предыдущей аттестации 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(направления деятельности и задачи, которые ставились в </a:t>
            </a:r>
            <a:r>
              <a:rPr lang="ru-RU" i="1" dirty="0" err="1" smtClean="0">
                <a:solidFill>
                  <a:schemeClr val="tx2"/>
                </a:solidFill>
                <a:latin typeface="Georgia" panose="02040502050405020303" pitchFamily="18" charset="0"/>
              </a:rPr>
              <a:t>межаттестационный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 период, степень реализации поставленных задач, что изменилось , показатели практической деятельности в </a:t>
            </a:r>
            <a:r>
              <a:rPr lang="ru-RU" i="1" dirty="0" err="1" smtClean="0">
                <a:solidFill>
                  <a:schemeClr val="tx2"/>
                </a:solidFill>
                <a:latin typeface="Georgia" panose="02040502050405020303" pitchFamily="18" charset="0"/>
              </a:rPr>
              <a:t>межаттестационный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 период, подтверждающие эффективность работы)</a:t>
            </a:r>
            <a:endParaRPr lang="ru-RU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485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Georgia" panose="02040502050405020303" pitchFamily="18" charset="0"/>
              </a:rPr>
              <a:t>Для 1 КК показать результаты в соответствии с </a:t>
            </a:r>
            <a:br>
              <a:rPr lang="ru-RU" sz="2800" dirty="0" smtClean="0">
                <a:latin typeface="Georgia" panose="02040502050405020303" pitchFamily="18" charset="0"/>
              </a:rPr>
            </a:br>
            <a:r>
              <a:rPr lang="ru-RU" sz="2800" dirty="0" smtClean="0">
                <a:latin typeface="Georgia" panose="02040502050405020303" pitchFamily="18" charset="0"/>
              </a:rPr>
              <a:t>п. 36. Порядка аттестации на основе:</a:t>
            </a:r>
            <a:endParaRPr lang="ru-RU" sz="28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latin typeface="Georgia" panose="02040502050405020303" pitchFamily="18" charset="0"/>
              </a:rPr>
              <a:t>- стабильных положительных результатов освоения обучающимися образовательных программ по итогам мониторингов, проводимой организацией 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(Критерии и результаты мониторинга, с помощью чего получили этот результат (средства, методы и т.п..);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- стабильных положительных результатов освоения обучающимися </a:t>
            </a:r>
            <a:r>
              <a:rPr lang="ru-RU" dirty="0">
                <a:latin typeface="Georgia" panose="02040502050405020303" pitchFamily="18" charset="0"/>
              </a:rPr>
              <a:t>образовательных программ по итогам </a:t>
            </a:r>
            <a:r>
              <a:rPr lang="ru-RU" dirty="0" smtClean="0">
                <a:latin typeface="Georgia" panose="02040502050405020303" pitchFamily="18" charset="0"/>
              </a:rPr>
              <a:t>мониторинга системы образования, проводимого в порядке, установленном по становлением Правительства РФ от 5 августа 2013 г. № 662* (5) 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(Обратить внимание на 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 показатели, соответствующие направлению профиля деятельности);</a:t>
            </a:r>
            <a:endParaRPr lang="ru-RU" i="1" dirty="0" smtClean="0">
              <a:solidFill>
                <a:schemeClr val="tx2"/>
              </a:solidFill>
              <a:latin typeface="Georgia" panose="02040502050405020303" pitchFamily="18" charset="0"/>
            </a:endParaRPr>
          </a:p>
          <a:p>
            <a:r>
              <a:rPr lang="ru-RU" dirty="0" smtClean="0">
                <a:latin typeface="Georgia" panose="02040502050405020303" pitchFamily="18" charset="0"/>
              </a:rPr>
              <a:t>-выявления развития у обучающихся способностей к научной (интеллектуальной), творческой, физкультурно-спортивной деятельности; 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(Конкурсы, олимпиады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…,Какие  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способы, приемы, 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инструментарий использовали. Совместная 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работа со специалистами и т.д.)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-личного вклада в повышение качества образования, совершенствования методов обучения и воспитания, транслирования в педагогических коллективах опыта практических результатов соей профессиональной деятельности, активного участия в работе методических объединений ПР организации 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(Участие </a:t>
            </a:r>
            <a:r>
              <a:rPr lang="ru-RU" i="1" dirty="0" err="1" smtClean="0">
                <a:solidFill>
                  <a:schemeClr val="tx2"/>
                </a:solidFill>
                <a:latin typeface="Georgia" panose="02040502050405020303" pitchFamily="18" charset="0"/>
              </a:rPr>
              <a:t>атестующегося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 в мероприятиях: Что, 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где, как?..)</a:t>
            </a:r>
            <a:endParaRPr lang="ru-RU" i="1" dirty="0" smtClean="0">
              <a:solidFill>
                <a:schemeClr val="tx2"/>
              </a:solidFill>
              <a:latin typeface="Georgia" panose="02040502050405020303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6439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8012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Georgia" panose="02040502050405020303" pitchFamily="18" charset="0"/>
              </a:rPr>
              <a:t>Для </a:t>
            </a:r>
            <a:r>
              <a:rPr lang="ru-RU" sz="3200" dirty="0" smtClean="0">
                <a:latin typeface="Georgia" panose="02040502050405020303" pitchFamily="18" charset="0"/>
              </a:rPr>
              <a:t>ВКК </a:t>
            </a:r>
            <a:r>
              <a:rPr lang="ru-RU" sz="3200" dirty="0">
                <a:latin typeface="Georgia" panose="02040502050405020303" pitchFamily="18" charset="0"/>
              </a:rPr>
              <a:t>показать результаты в соответствии </a:t>
            </a:r>
            <a:r>
              <a:rPr lang="ru-RU" sz="3200" dirty="0" smtClean="0">
                <a:latin typeface="Georgia" panose="02040502050405020303" pitchFamily="18" charset="0"/>
              </a:rPr>
              <a:t/>
            </a:r>
            <a:br>
              <a:rPr lang="ru-RU" sz="3200" dirty="0" smtClean="0">
                <a:latin typeface="Georgia" panose="02040502050405020303" pitchFamily="18" charset="0"/>
              </a:rPr>
            </a:br>
            <a:r>
              <a:rPr lang="ru-RU" sz="3200" dirty="0" smtClean="0">
                <a:latin typeface="Georgia" panose="02040502050405020303" pitchFamily="18" charset="0"/>
              </a:rPr>
              <a:t>с п. 37. </a:t>
            </a:r>
            <a:r>
              <a:rPr lang="ru-RU" sz="3200" dirty="0">
                <a:latin typeface="Georgia" panose="02040502050405020303" pitchFamily="18" charset="0"/>
              </a:rPr>
              <a:t>Порядка аттестации на основе: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1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Georgia" panose="02040502050405020303" pitchFamily="18" charset="0"/>
              </a:rPr>
              <a:t>-достижения обучающимися положительной динамики результатов освоения ОП по итогам мониторингов, проводимой организацией;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-</a:t>
            </a:r>
            <a:r>
              <a:rPr lang="ru-RU" dirty="0">
                <a:latin typeface="Georgia" panose="02040502050405020303" pitchFamily="18" charset="0"/>
              </a:rPr>
              <a:t> достижения обучающимися </a:t>
            </a:r>
            <a:r>
              <a:rPr lang="ru-RU" dirty="0" smtClean="0">
                <a:latin typeface="Georgia" panose="02040502050405020303" pitchFamily="18" charset="0"/>
              </a:rPr>
              <a:t>положительных результатов освоения ОП по итогам мониторинга системы образования, проводимого в порядке, установленном постановлением Правительства РФ от 5 августа 2013 г. № 662*(5);</a:t>
            </a:r>
          </a:p>
          <a:p>
            <a:r>
              <a:rPr lang="ru-RU" dirty="0">
                <a:latin typeface="Georgia" panose="02040502050405020303" pitchFamily="18" charset="0"/>
              </a:rPr>
              <a:t>в</a:t>
            </a:r>
            <a:r>
              <a:rPr lang="ru-RU" dirty="0" smtClean="0">
                <a:latin typeface="Georgia" panose="02040502050405020303" pitchFamily="18" charset="0"/>
              </a:rPr>
              <a:t>ыявления и развития способностей обучающихся к научной (интеллектуальной</a:t>
            </a:r>
            <a:r>
              <a:rPr lang="ru-RU" dirty="0">
                <a:latin typeface="Georgia" panose="02040502050405020303" pitchFamily="18" charset="0"/>
              </a:rPr>
              <a:t>), творческой, физкультурно-спортивной </a:t>
            </a:r>
            <a:r>
              <a:rPr lang="ru-RU" dirty="0" smtClean="0">
                <a:latin typeface="Georgia" panose="02040502050405020303" pitchFamily="18" charset="0"/>
              </a:rPr>
              <a:t>деятельности, а также их участия в олимпиадах, конкурсах, фестивалях, соревнованиях; </a:t>
            </a:r>
          </a:p>
          <a:p>
            <a:r>
              <a:rPr lang="ru-RU" dirty="0">
                <a:latin typeface="Georgia" panose="02040502050405020303" pitchFamily="18" charset="0"/>
              </a:rPr>
              <a:t>личного вклада в повышение качества образования, совершенствования методов обучения и </a:t>
            </a:r>
            <a:r>
              <a:rPr lang="ru-RU" dirty="0" smtClean="0">
                <a:latin typeface="Georgia" panose="02040502050405020303" pitchFamily="18" charset="0"/>
              </a:rPr>
              <a:t>воспитания, и продуктивного использования новых образовательных технологий, </a:t>
            </a:r>
            <a:r>
              <a:rPr lang="ru-RU" dirty="0">
                <a:latin typeface="Georgia" panose="02040502050405020303" pitchFamily="18" charset="0"/>
              </a:rPr>
              <a:t>транслирования в педагогических коллективах опыта практических результатов соей профессиональной </a:t>
            </a:r>
            <a:r>
              <a:rPr lang="ru-RU" dirty="0" smtClean="0">
                <a:latin typeface="Georgia" panose="02040502050405020303" pitchFamily="18" charset="0"/>
              </a:rPr>
              <a:t>деятельности, в том числе экспериментальной и инновационной;</a:t>
            </a:r>
          </a:p>
          <a:p>
            <a:r>
              <a:rPr lang="ru-RU" dirty="0">
                <a:latin typeface="Georgia" panose="02040502050405020303" pitchFamily="18" charset="0"/>
              </a:rPr>
              <a:t>а</a:t>
            </a:r>
            <a:r>
              <a:rPr lang="ru-RU" dirty="0" smtClean="0">
                <a:latin typeface="Georgia" panose="02040502050405020303" pitchFamily="18" charset="0"/>
              </a:rPr>
              <a:t>ктивного участия в работе методических объединений ПР организаций, в разработке программно-методического сопровождения образовательного процесса, профессиональных конкурсах.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0629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908719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Georgia" panose="02040502050405020303" pitchFamily="18" charset="0"/>
              </a:rPr>
              <a:t>Сообщаю о себе следующие сведения:</a:t>
            </a:r>
            <a:endParaRPr lang="ru-RU" sz="32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5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latin typeface="Georgia" panose="02040502050405020303" pitchFamily="18" charset="0"/>
              </a:rPr>
              <a:t>о</a:t>
            </a:r>
            <a:r>
              <a:rPr lang="ru-RU" dirty="0" smtClean="0">
                <a:latin typeface="Georgia" panose="02040502050405020303" pitchFamily="18" charset="0"/>
              </a:rPr>
              <a:t>бразование 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(сведения об образовании в соответствии с данными диплома ОО (когда и какую ОО профессионального образования окончил, полученная специальность и квалификация. Наименование ОО прописывается полностью. Если несколько образований, указать в обратном хронологическом порядке)</a:t>
            </a:r>
          </a:p>
          <a:p>
            <a:r>
              <a:rPr lang="ru-RU" dirty="0">
                <a:latin typeface="Georgia" panose="02040502050405020303" pitchFamily="18" charset="0"/>
              </a:rPr>
              <a:t>с</a:t>
            </a:r>
            <a:r>
              <a:rPr lang="ru-RU" dirty="0" smtClean="0">
                <a:latin typeface="Georgia" panose="02040502050405020303" pitchFamily="18" charset="0"/>
              </a:rPr>
              <a:t>таж педагогической работы  (по специальности) ____лет, </a:t>
            </a:r>
          </a:p>
          <a:p>
            <a:pPr marL="45720" indent="0">
              <a:buNone/>
            </a:pPr>
            <a:r>
              <a:rPr lang="ru-RU" dirty="0">
                <a:latin typeface="Georgia" panose="02040502050405020303" pitchFamily="18" charset="0"/>
              </a:rPr>
              <a:t>в</a:t>
            </a:r>
            <a:r>
              <a:rPr lang="ru-RU" dirty="0" smtClean="0">
                <a:latin typeface="Georgia" panose="02040502050405020303" pitchFamily="18" charset="0"/>
              </a:rPr>
              <a:t> данной должности ___лет; в данной организации ____лет 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(полные календарные года на момент написания заявления).</a:t>
            </a:r>
          </a:p>
          <a:p>
            <a:pPr marL="4572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Имею </a:t>
            </a:r>
            <a:r>
              <a:rPr lang="ru-RU" dirty="0" smtClean="0">
                <a:latin typeface="Georgia" panose="02040502050405020303" pitchFamily="18" charset="0"/>
              </a:rPr>
              <a:t>следующие отраслевые (профессиональные) </a:t>
            </a:r>
            <a:r>
              <a:rPr lang="ru-RU" dirty="0" smtClean="0">
                <a:latin typeface="Georgia" panose="02040502050405020303" pitchFamily="18" charset="0"/>
              </a:rPr>
              <a:t>награды, звания, ученую степень, ученое звание</a:t>
            </a:r>
          </a:p>
          <a:p>
            <a:pPr marL="45720" indent="0">
              <a:buNone/>
            </a:pP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(Наличие наград и званий прописывается  в следующем порядке: год награждения, наименование награды или звания. В обратном хронологическом порядке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)</a:t>
            </a:r>
            <a:endParaRPr lang="ru-RU" i="1" dirty="0" smtClean="0">
              <a:solidFill>
                <a:schemeClr val="tx2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Сведения о повышении квалификации 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(Указывается переподготовка или курсовая подготовка </a:t>
            </a:r>
            <a:r>
              <a:rPr lang="ru-RU" i="1" dirty="0" err="1" smtClean="0">
                <a:solidFill>
                  <a:schemeClr val="tx2"/>
                </a:solidFill>
                <a:latin typeface="Georgia" panose="02040502050405020303" pitchFamily="18" charset="0"/>
              </a:rPr>
              <a:t>аттестующегося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 за </a:t>
            </a:r>
            <a:r>
              <a:rPr lang="ru-RU" i="1" dirty="0" err="1" smtClean="0">
                <a:solidFill>
                  <a:schemeClr val="tx2"/>
                </a:solidFill>
                <a:latin typeface="Georgia" panose="02040502050405020303" pitchFamily="18" charset="0"/>
              </a:rPr>
              <a:t>межаттестацонный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 период. В следующем порядке:  год, наименование ОО (прописывается аббревиатурой, например, ГБОУ ДПО СО «ИРО»), тема или направление, количество часов. Последовательность: в обратном хронологическом порядке)</a:t>
            </a: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9957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284983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Аттестацию на заседании аттестационной комиссии прошу провести (в моем присутствии, без моего присутствия) </a:t>
            </a:r>
            <a:r>
              <a:rPr lang="ru-RU" sz="2800" i="1" dirty="0" smtClean="0">
                <a:latin typeface="Georgia" panose="02040502050405020303" pitchFamily="18" charset="0"/>
              </a:rPr>
              <a:t>(Прописывается).</a:t>
            </a:r>
            <a:br>
              <a:rPr lang="ru-RU" sz="2800" i="1" dirty="0" smtClean="0">
                <a:latin typeface="Georgia" panose="02040502050405020303" pitchFamily="18" charset="0"/>
              </a:rPr>
            </a:br>
            <a:r>
              <a:rPr lang="ru-RU" sz="2800" i="1" dirty="0" smtClean="0">
                <a:latin typeface="Georgia" panose="02040502050405020303" pitchFamily="18" charset="0"/>
              </a:rPr>
              <a:t/>
            </a:r>
            <a:br>
              <a:rPr lang="ru-RU" sz="2800" i="1" dirty="0" smtClean="0">
                <a:latin typeface="Georgia" panose="02040502050405020303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Являюсь (не являюсь) членом профсоюзной организации </a:t>
            </a:r>
            <a:r>
              <a:rPr lang="ru-RU" sz="2800" i="1" dirty="0" smtClean="0">
                <a:latin typeface="Georgia" panose="02040502050405020303" pitchFamily="18" charset="0"/>
              </a:rPr>
              <a:t>(Прописывается).</a:t>
            </a:r>
            <a:br>
              <a:rPr lang="ru-RU" sz="2800" i="1" dirty="0" smtClean="0">
                <a:latin typeface="Georgia" panose="02040502050405020303" pitchFamily="18" charset="0"/>
              </a:rPr>
            </a:br>
            <a:endParaRPr lang="ru-RU" sz="2800" i="1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717032"/>
            <a:ext cx="9144000" cy="3140969"/>
          </a:xfrm>
        </p:spPr>
        <p:txBody>
          <a:bodyPr/>
          <a:lstStyle/>
          <a:p>
            <a:r>
              <a:rPr lang="ru-RU" dirty="0" smtClean="0">
                <a:latin typeface="Georgia" panose="02040502050405020303" pitchFamily="18" charset="0"/>
              </a:rPr>
              <a:t>Дата                                                                            Подпись </a:t>
            </a:r>
          </a:p>
          <a:p>
            <a:pPr marL="4572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«___» ________»20__г.                                      (расшифровка)</a:t>
            </a:r>
            <a:endParaRPr lang="ru-RU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429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96751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Georgia" panose="02040502050405020303" pitchFamily="18" charset="0"/>
              </a:rPr>
              <a:t>Рекомендации по оформлению заявления</a:t>
            </a:r>
            <a:endParaRPr lang="ru-RU" sz="32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12777"/>
            <a:ext cx="9144000" cy="5445224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Georgia" panose="02040502050405020303" pitchFamily="18" charset="0"/>
              </a:rPr>
              <a:t>Технические требования к документу:</a:t>
            </a:r>
          </a:p>
          <a:p>
            <a:pPr marL="45720" indent="0">
              <a:buNone/>
            </a:pPr>
            <a:r>
              <a:rPr lang="ru-RU" sz="2400" dirty="0" smtClean="0">
                <a:latin typeface="Georgia" panose="02040502050405020303" pitchFamily="18" charset="0"/>
              </a:rPr>
              <a:t>-шрифт </a:t>
            </a:r>
            <a:r>
              <a:rPr lang="en-US" sz="2400" dirty="0">
                <a:latin typeface="Georgia" panose="02040502050405020303" pitchFamily="18" charset="0"/>
              </a:rPr>
              <a:t>Times New Roman</a:t>
            </a:r>
            <a:r>
              <a:rPr lang="ru-RU" sz="2400" dirty="0" smtClean="0">
                <a:latin typeface="Georgia" panose="02040502050405020303" pitchFamily="18" charset="0"/>
              </a:rPr>
              <a:t> ; размер – 14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Georgia" panose="02040502050405020303" pitchFamily="18" charset="0"/>
              </a:rPr>
              <a:t>Стандартная страница формата А4, имеющая параметры:</a:t>
            </a:r>
          </a:p>
          <a:p>
            <a:pPr>
              <a:buFontTx/>
              <a:buChar char="-"/>
            </a:pPr>
            <a:r>
              <a:rPr lang="ru-RU" sz="2400" dirty="0">
                <a:latin typeface="Georgia" panose="02040502050405020303" pitchFamily="18" charset="0"/>
              </a:rPr>
              <a:t>л</a:t>
            </a:r>
            <a:r>
              <a:rPr lang="ru-RU" sz="2400" dirty="0" smtClean="0">
                <a:latin typeface="Georgia" panose="02040502050405020303" pitchFamily="18" charset="0"/>
              </a:rPr>
              <a:t>евое поле – 3 см,</a:t>
            </a:r>
          </a:p>
          <a:p>
            <a:pPr>
              <a:buFontTx/>
              <a:buChar char="-"/>
            </a:pPr>
            <a:r>
              <a:rPr lang="ru-RU" sz="2400" dirty="0">
                <a:latin typeface="Georgia" panose="02040502050405020303" pitchFamily="18" charset="0"/>
              </a:rPr>
              <a:t>п</a:t>
            </a:r>
            <a:r>
              <a:rPr lang="ru-RU" sz="2400" dirty="0" smtClean="0">
                <a:latin typeface="Georgia" panose="02040502050405020303" pitchFamily="18" charset="0"/>
              </a:rPr>
              <a:t>равое поле – 1,5 см,</a:t>
            </a:r>
          </a:p>
          <a:p>
            <a:pPr>
              <a:buFontTx/>
              <a:buChar char="-"/>
            </a:pPr>
            <a:r>
              <a:rPr lang="ru-RU" sz="2400" dirty="0">
                <a:latin typeface="Georgia" panose="02040502050405020303" pitchFamily="18" charset="0"/>
              </a:rPr>
              <a:t>в</a:t>
            </a:r>
            <a:r>
              <a:rPr lang="ru-RU" sz="2400" dirty="0" smtClean="0">
                <a:latin typeface="Georgia" panose="02040502050405020303" pitchFamily="18" charset="0"/>
              </a:rPr>
              <a:t>ерхнее поле – 2 см,</a:t>
            </a:r>
          </a:p>
          <a:p>
            <a:pPr>
              <a:buFontTx/>
              <a:buChar char="-"/>
            </a:pPr>
            <a:r>
              <a:rPr lang="ru-RU" sz="2400" dirty="0">
                <a:latin typeface="Georgia" panose="02040502050405020303" pitchFamily="18" charset="0"/>
              </a:rPr>
              <a:t>н</a:t>
            </a:r>
            <a:r>
              <a:rPr lang="ru-RU" sz="2400" dirty="0" smtClean="0">
                <a:latin typeface="Georgia" panose="02040502050405020303" pitchFamily="18" charset="0"/>
              </a:rPr>
              <a:t>ижнее поле – 2 см;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Georgia" panose="02040502050405020303" pitchFamily="18" charset="0"/>
              </a:rPr>
              <a:t>-междустрочный интервал – одинарный;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Georgia" panose="02040502050405020303" pitchFamily="18" charset="0"/>
              </a:rPr>
              <a:t>-сокращения, выделения, подчеркивания в тексте не используются</a:t>
            </a:r>
            <a:r>
              <a:rPr lang="ru-RU" sz="2400" dirty="0" smtClean="0">
                <a:latin typeface="Georgia" panose="02040502050405020303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Georgia" panose="02040502050405020303" pitchFamily="18" charset="0"/>
              </a:rPr>
              <a:t>нет требований к </a:t>
            </a:r>
            <a:r>
              <a:rPr lang="ru-RU" sz="2400" smtClean="0">
                <a:latin typeface="Georgia" panose="02040502050405020303" pitchFamily="18" charset="0"/>
              </a:rPr>
              <a:t>объёму заявления</a:t>
            </a:r>
            <a:endParaRPr lang="ru-RU" sz="2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734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ерспектива">
  <a:themeElements>
    <a:clrScheme name="Перспектива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ерспектив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306</TotalTime>
  <Words>891</Words>
  <Application>Microsoft Office PowerPoint</Application>
  <PresentationFormat>Экран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Перспектива</vt:lpstr>
      <vt:lpstr>      Рекомендации  к заявлению аттестующегося                                Аттестация педагогических работников                                                                            проводится на основании их заявлений…  (Порядок проведения аттестации ПР организаций, осуществляющих образовательную деятельность утв.   Приказ Министерства образования и науки  РФ от 7 апреля 2014 г. № 276)</vt:lpstr>
      <vt:lpstr> Шапка заявления </vt:lpstr>
      <vt:lpstr>заявление. (пишется с маленькой буквы)</vt:lpstr>
      <vt:lpstr>      Основанием для аттестации на указанную в заявлении квалификационную категорию считаю следующие результаты  педагогической деятельности, соответствующие требованиям, предъявляемым к первой (высшей) категории. </vt:lpstr>
      <vt:lpstr>Для 1 КК показать результаты в соответствии с  п. 36. Порядка аттестации на основе:</vt:lpstr>
      <vt:lpstr>Для ВКК показать результаты в соответствии  с п. 37. Порядка аттестации на основе:</vt:lpstr>
      <vt:lpstr>Сообщаю о себе следующие сведения:</vt:lpstr>
      <vt:lpstr>Аттестацию на заседании аттестационной комиссии прошу провести (в моем присутствии, без моего присутствия) (Прописывается).  Являюсь (не являюсь) членом профсоюзной организации (Прописывается). </vt:lpstr>
      <vt:lpstr>Рекомендации по оформлению заявления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Рекомендации к заявлению аттестующегося (содержательная часть)</dc:title>
  <dc:creator>ADMIN</dc:creator>
  <cp:lastModifiedBy>User</cp:lastModifiedBy>
  <cp:revision>33</cp:revision>
  <dcterms:created xsi:type="dcterms:W3CDTF">2014-12-16T11:35:51Z</dcterms:created>
  <dcterms:modified xsi:type="dcterms:W3CDTF">2014-12-17T06:05:07Z</dcterms:modified>
</cp:coreProperties>
</file>